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atrick Hand"/>
      <p:regular r:id="rId36"/>
    </p:embeddedFont>
    <p:embeddedFont>
      <p:font typeface="Roboto Thin"/>
      <p:regular r:id="rId37"/>
      <p:bold r:id="rId38"/>
      <p:italic r:id="rId39"/>
      <p:boldItalic r:id="rId40"/>
    </p:embeddedFont>
    <p:embeddedFont>
      <p:font typeface="Roboto"/>
      <p:regular r:id="rId41"/>
      <p:bold r:id="rId42"/>
      <p:italic r:id="rId43"/>
      <p:boldItalic r:id="rId44"/>
    </p:embeddedFont>
    <p:embeddedFont>
      <p:font typeface="Roboto Medium"/>
      <p:regular r:id="rId45"/>
      <p:bold r:id="rId46"/>
      <p:italic r:id="rId47"/>
      <p:boldItalic r:id="rId48"/>
    </p:embeddedFont>
    <p:embeddedFont>
      <p:font typeface="Poppins"/>
      <p:regular r:id="rId49"/>
      <p:bold r:id="rId50"/>
      <p:italic r:id="rId51"/>
      <p:boldItalic r:id="rId52"/>
    </p:embeddedFont>
    <p:embeddedFont>
      <p:font typeface="Lato"/>
      <p:regular r:id="rId53"/>
      <p:bold r:id="rId54"/>
      <p:italic r:id="rId55"/>
      <p:boldItalic r:id="rId56"/>
    </p:embeddedFont>
    <p:embeddedFont>
      <p:font typeface="Anaheim"/>
      <p:regular r:id="rId57"/>
    </p:embeddedFont>
    <p:embeddedFont>
      <p:font typeface="Bebas Neue"/>
      <p:regular r:id="rId58"/>
    </p:embeddedFont>
    <p:embeddedFont>
      <p:font typeface="Barlow Medium"/>
      <p:regular r:id="rId59"/>
      <p:bold r:id="rId60"/>
      <p:italic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ihNIKaIaUuOppOOj7JO9ljuEvQ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A36362-23BA-415D-AD8D-E10A2EE4D2F1}">
  <a:tblStyle styleId="{8FA36362-23BA-415D-AD8D-E10A2EE4D2F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Thin-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Thin-regular.fntdata"/><Relationship Id="rId36" Type="http://schemas.openxmlformats.org/officeDocument/2006/relationships/font" Target="fonts/PatrickHand-regular.fntdata"/><Relationship Id="rId39" Type="http://schemas.openxmlformats.org/officeDocument/2006/relationships/font" Target="fonts/RobotoThin-italic.fntdata"/><Relationship Id="rId38" Type="http://schemas.openxmlformats.org/officeDocument/2006/relationships/font" Target="fonts/RobotoThin-bold.fntdata"/><Relationship Id="rId62" Type="http://schemas.openxmlformats.org/officeDocument/2006/relationships/font" Target="fonts/BarlowMedium-boldItalic.fntdata"/><Relationship Id="rId61" Type="http://schemas.openxmlformats.org/officeDocument/2006/relationships/font" Target="fonts/BarlowMedium-italic.fntdata"/><Relationship Id="rId20" Type="http://schemas.openxmlformats.org/officeDocument/2006/relationships/slide" Target="slides/slide15.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regular.fntdata"/><Relationship Id="rId52" Type="http://schemas.openxmlformats.org/officeDocument/2006/relationships/font" Target="fonts/Poppins-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Anaheim-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BarlowMedium-regular.fntdata"/><Relationship Id="rId14" Type="http://schemas.openxmlformats.org/officeDocument/2006/relationships/slide" Target="slides/slide9.xml"/><Relationship Id="rId58" Type="http://schemas.openxmlformats.org/officeDocument/2006/relationships/font" Target="fonts/Bebas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rdrates.com/advice/credit-card-fraud-statistics/" TargetMode="External"/><Relationship Id="rId3" Type="http://schemas.openxmlformats.org/officeDocument/2006/relationships/hyperlink" Target="https://www.fool.com/the-ascent/credit-cards/articles/study-why-swipe-american-credit-card-preferences-and-habits-by-generatio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ol.co.uk/personal-finance/credit-cards/learn/4-examples-of-credit-card-fraud/" TargetMode="External"/><Relationship Id="rId3" Type="http://schemas.openxmlformats.org/officeDocument/2006/relationships/hyperlink" Target="https://www.fool.co.uk/personal-finance/credit-cards/best-credit-card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4a2383e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24a2383e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firsted created 2 numerical variables for the day of week and state of each </a:t>
            </a:r>
            <a:r>
              <a:rPr lang="en">
                <a:solidFill>
                  <a:schemeClr val="dk1"/>
                </a:solidFill>
              </a:rPr>
              <a:t>transaction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purpose of encoding is to convert categorical data into numerical data. </a:t>
            </a:r>
            <a:endParaRPr/>
          </a:p>
          <a:p>
            <a:pPr indent="0" lvl="0" marL="0" rtl="0" algn="l">
              <a:spcBef>
                <a:spcPts val="0"/>
              </a:spcBef>
              <a:spcAft>
                <a:spcPts val="0"/>
              </a:spcAft>
              <a:buNone/>
            </a:pPr>
            <a:r>
              <a:rPr lang="en"/>
              <a:t>First, We encode </a:t>
            </a:r>
            <a:r>
              <a:rPr lang="en"/>
              <a:t>categorical</a:t>
            </a:r>
            <a:r>
              <a:rPr lang="en"/>
              <a:t> field, but we </a:t>
            </a:r>
            <a:r>
              <a:rPr lang="en"/>
              <a:t>don't</a:t>
            </a:r>
            <a:r>
              <a:rPr lang="en"/>
              <a:t> want to increase </a:t>
            </a:r>
            <a:r>
              <a:rPr lang="en"/>
              <a:t>dimension</a:t>
            </a:r>
            <a:r>
              <a:rPr lang="en"/>
              <a:t> of the variable, so we use target </a:t>
            </a:r>
            <a:r>
              <a:rPr lang="en"/>
              <a:t>encoding. </a:t>
            </a:r>
            <a:endParaRPr/>
          </a:p>
          <a:p>
            <a:pPr indent="0" lvl="0" marL="0" rtl="0" algn="l">
              <a:spcBef>
                <a:spcPts val="0"/>
              </a:spcBef>
              <a:spcAft>
                <a:spcPts val="0"/>
              </a:spcAft>
              <a:buNone/>
            </a:pPr>
            <a:r>
              <a:rPr lang="en">
                <a:solidFill>
                  <a:schemeClr val="dk1"/>
                </a:solidFill>
              </a:rPr>
              <a:t>We create fraud proportion of each weekday. </a:t>
            </a:r>
            <a:endParaRPr/>
          </a:p>
          <a:p>
            <a:pPr indent="0" lvl="0" marL="0" rtl="0" algn="l">
              <a:spcBef>
                <a:spcPts val="0"/>
              </a:spcBef>
              <a:spcAft>
                <a:spcPts val="0"/>
              </a:spcAft>
              <a:buNone/>
            </a:pPr>
            <a:r>
              <a:rPr lang="en"/>
              <a:t>We only use the first 10 months data to calculate our target encoding variable.  </a:t>
            </a:r>
            <a:endParaRPr/>
          </a:p>
          <a:p>
            <a:pPr indent="0" lvl="0" marL="0" rtl="0" algn="l">
              <a:spcBef>
                <a:spcPts val="0"/>
              </a:spcBef>
              <a:spcAft>
                <a:spcPts val="0"/>
              </a:spcAft>
              <a:buNone/>
            </a:pPr>
            <a:r>
              <a:rPr lang="en"/>
              <a:t>The numerical values here were created based on the average fraud label of each category</a:t>
            </a:r>
            <a:endParaRPr/>
          </a:p>
          <a:p>
            <a:pPr indent="0" lvl="0" marL="0" rtl="0" algn="l">
              <a:spcBef>
                <a:spcPts val="0"/>
              </a:spcBef>
              <a:spcAft>
                <a:spcPts val="0"/>
              </a:spcAft>
              <a:buNone/>
            </a:pPr>
            <a:r>
              <a:rPr lang="en"/>
              <a:t>And we smooth the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4a2383e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4a2383e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day of week variable</a:t>
            </a:r>
            <a:endParaRPr/>
          </a:p>
          <a:p>
            <a:pPr indent="0" lvl="0" marL="0" rtl="0" algn="l">
              <a:spcBef>
                <a:spcPts val="0"/>
              </a:spcBef>
              <a:spcAft>
                <a:spcPts val="0"/>
              </a:spcAft>
              <a:buNone/>
            </a:pPr>
            <a:r>
              <a:rPr lang="en">
                <a:solidFill>
                  <a:schemeClr val="dk1"/>
                </a:solidFill>
              </a:rPr>
              <a:t>The numerical values were created based on the average fraud label of each state.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4a2383e9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24a2383e9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Next, we create Benford’s Law variable</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Remove unnecessary Data: </a:t>
            </a:r>
            <a:r>
              <a:rPr lang="en" sz="1200">
                <a:solidFill>
                  <a:schemeClr val="dk1"/>
                </a:solidFill>
              </a:rPr>
              <a:t>because</a:t>
            </a:r>
            <a:r>
              <a:rPr lang="en" sz="1200">
                <a:solidFill>
                  <a:schemeClr val="dk1"/>
                </a:solidFill>
              </a:rPr>
              <a:t> we believe that the transaction from fedex may not follow  </a:t>
            </a:r>
            <a:r>
              <a:rPr lang="en" sz="1200">
                <a:solidFill>
                  <a:schemeClr val="dk1"/>
                </a:solidFill>
              </a:rPr>
              <a:t>Benford’s Law, so we drop all transactions from Fedex</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Group transaction Separately: (</a:t>
            </a:r>
            <a:r>
              <a:rPr lang="en" sz="1200">
                <a:solidFill>
                  <a:schemeClr val="dk1"/>
                </a:solidFill>
                <a:latin typeface="Roboto"/>
                <a:ea typeface="Roboto"/>
                <a:cs typeface="Roboto"/>
                <a:sym typeface="Roboto"/>
              </a:rPr>
              <a:t>Group transactions by Cardnum and Merchnum and for each resulting group, look at the distribution of the first digit of the “purchase amount”. </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Measure for </a:t>
            </a:r>
            <a:r>
              <a:rPr lang="en" sz="1200">
                <a:solidFill>
                  <a:schemeClr val="dk1"/>
                </a:solidFill>
              </a:rPr>
              <a:t>Unusualness</a:t>
            </a:r>
            <a:r>
              <a:rPr lang="en" sz="1200">
                <a:solidFill>
                  <a:schemeClr val="dk1"/>
                </a:solidFill>
              </a:rPr>
              <a:t>: R present the ratio of nlow and nhigh. Since the original Benford Law distribution has 9 bins, However, we dont have enough records for it. We divide it into two bins. Nlow is the count of the first digits </a:t>
            </a:r>
            <a:r>
              <a:rPr lang="en" sz="1200">
                <a:solidFill>
                  <a:schemeClr val="dk1"/>
                </a:solidFill>
              </a:rPr>
              <a:t>beginning with either 1 or 2, and Nhigh is the count of the first digits beginning with 3-9. </a:t>
            </a:r>
            <a:r>
              <a:rPr lang="en" sz="1200">
                <a:solidFill>
                  <a:schemeClr val="dk1"/>
                </a:solidFill>
              </a:rPr>
              <a:t>1.096 comes from ratio of nhigh/ nlow. R should be about 1. </a:t>
            </a:r>
            <a:endParaRPr sz="1200">
              <a:solidFill>
                <a:schemeClr val="dk1"/>
              </a:solidFill>
            </a:endParaRPr>
          </a:p>
          <a:p>
            <a:pPr indent="0" lvl="0" marL="457200" rtl="0" algn="l">
              <a:spcBef>
                <a:spcPts val="0"/>
              </a:spcBef>
              <a:spcAft>
                <a:spcPts val="0"/>
              </a:spcAft>
              <a:buNone/>
            </a:pPr>
            <a:r>
              <a:rPr lang="en" sz="1200">
                <a:solidFill>
                  <a:schemeClr val="dk1"/>
                </a:solidFill>
              </a:rPr>
              <a:t>Thus, the measure of </a:t>
            </a:r>
            <a:r>
              <a:rPr lang="en" sz="1200">
                <a:solidFill>
                  <a:schemeClr val="dk1"/>
                </a:solidFill>
              </a:rPr>
              <a:t>unusualness coube be max num of R and 1/R.</a:t>
            </a:r>
            <a:endParaRPr sz="1200">
              <a:solidFill>
                <a:schemeClr val="dk1"/>
              </a:solidFill>
            </a:endParaRPr>
          </a:p>
          <a:p>
            <a:pPr indent="0" lvl="0" marL="457200" rtl="0" algn="l">
              <a:spcBef>
                <a:spcPts val="0"/>
              </a:spcBef>
              <a:spcAft>
                <a:spcPts val="0"/>
              </a:spcAft>
              <a:buNone/>
            </a:pPr>
            <a:r>
              <a:rPr lang="en" sz="1200">
                <a:solidFill>
                  <a:schemeClr val="dk1"/>
                </a:solidFill>
              </a:rPr>
              <a:t>In order to reduce variance of unusualness, We use smoothed U* as our final Benford’s Law variable</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24d396135d_2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24d396135d_2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final U* we use for each cardnum and merchnum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24ab8c46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24ab8c46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are going to create candidate </a:t>
            </a:r>
            <a:r>
              <a:rPr lang="en">
                <a:solidFill>
                  <a:schemeClr val="dk1"/>
                </a:solidFill>
              </a:rPr>
              <a:t>variables. In order to create new variables, we first need to think about signal of fraud.</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signal of fraud can be:</a:t>
            </a:r>
            <a:endParaRPr>
              <a:solidFill>
                <a:schemeClr val="dk1"/>
              </a:solidFill>
            </a:endParaRPr>
          </a:p>
          <a:p>
            <a:pPr indent="-298450" lvl="0" marL="457200" rtl="0" algn="l">
              <a:lnSpc>
                <a:spcPct val="120000"/>
              </a:lnSpc>
              <a:spcBef>
                <a:spcPts val="500"/>
              </a:spcBef>
              <a:spcAft>
                <a:spcPts val="0"/>
              </a:spcAft>
              <a:buClr>
                <a:schemeClr val="dk1"/>
              </a:buClr>
              <a:buSzPts val="1100"/>
              <a:buAutoNum type="arabicPeriod"/>
            </a:pPr>
            <a:r>
              <a:rPr lang="en" sz="1300">
                <a:solidFill>
                  <a:schemeClr val="dk1"/>
                </a:solidFill>
                <a:latin typeface="Calibri"/>
                <a:ea typeface="Calibri"/>
                <a:cs typeface="Calibri"/>
                <a:sym typeface="Calibri"/>
              </a:rPr>
              <a:t> Amount too big: Larger than normal purchase amounts, same or different merchants</a:t>
            </a:r>
            <a:endParaRPr sz="1300">
              <a:solidFill>
                <a:schemeClr val="dk1"/>
              </a:solidFill>
              <a:latin typeface="Calibri"/>
              <a:ea typeface="Calibri"/>
              <a:cs typeface="Calibri"/>
              <a:sym typeface="Calibri"/>
            </a:endParaRPr>
          </a:p>
          <a:p>
            <a:pPr indent="-311150" lvl="0" marL="457200" rtl="0" algn="l">
              <a:lnSpc>
                <a:spcPct val="120000"/>
              </a:lnSpc>
              <a:spcBef>
                <a:spcPts val="0"/>
              </a:spcBef>
              <a:spcAft>
                <a:spcPts val="0"/>
              </a:spcAft>
              <a:buClr>
                <a:schemeClr val="dk1"/>
              </a:buClr>
              <a:buSzPts val="1300"/>
              <a:buFont typeface="Calibri"/>
              <a:buAutoNum type="arabicPeriod"/>
            </a:pPr>
            <a:r>
              <a:rPr lang="en" sz="1300">
                <a:solidFill>
                  <a:schemeClr val="dk1"/>
                </a:solidFill>
                <a:latin typeface="Calibri"/>
                <a:ea typeface="Calibri"/>
                <a:cs typeface="Calibri"/>
                <a:sym typeface="Calibri"/>
              </a:rPr>
              <a:t>Used same cardnum at different state or zip or at a very different geographical location.</a:t>
            </a:r>
            <a:endParaRPr sz="1300">
              <a:solidFill>
                <a:schemeClr val="dk1"/>
              </a:solidFill>
              <a:latin typeface="Calibri"/>
              <a:ea typeface="Calibri"/>
              <a:cs typeface="Calibri"/>
              <a:sym typeface="Calibri"/>
            </a:endParaRPr>
          </a:p>
          <a:p>
            <a:pPr indent="-311150" lvl="0" marL="457200" rtl="0" algn="l">
              <a:lnSpc>
                <a:spcPct val="120000"/>
              </a:lnSpc>
              <a:spcBef>
                <a:spcPts val="0"/>
              </a:spcBef>
              <a:spcAft>
                <a:spcPts val="0"/>
              </a:spcAft>
              <a:buClr>
                <a:schemeClr val="dk1"/>
              </a:buClr>
              <a:buSzPts val="1300"/>
              <a:buFont typeface="Calibri"/>
              <a:buAutoNum type="arabicPeriod"/>
            </a:pPr>
            <a:r>
              <a:rPr lang="en" sz="1300">
                <a:solidFill>
                  <a:schemeClr val="dk1"/>
                </a:solidFill>
                <a:latin typeface="Calibri"/>
                <a:ea typeface="Calibri"/>
                <a:cs typeface="Calibri"/>
                <a:sym typeface="Calibri"/>
              </a:rPr>
              <a:t>Burst of activity at different merchants but use the same cardnum</a:t>
            </a:r>
            <a:endParaRPr sz="1300">
              <a:solidFill>
                <a:schemeClr val="dk1"/>
              </a:solidFill>
              <a:latin typeface="Calibri"/>
              <a:ea typeface="Calibri"/>
              <a:cs typeface="Calibri"/>
              <a:sym typeface="Calibri"/>
            </a:endParaRPr>
          </a:p>
          <a:p>
            <a:pPr indent="-311150" lvl="0" marL="457200" rtl="0" algn="l">
              <a:lnSpc>
                <a:spcPct val="120000"/>
              </a:lnSpc>
              <a:spcBef>
                <a:spcPts val="0"/>
              </a:spcBef>
              <a:spcAft>
                <a:spcPts val="0"/>
              </a:spcAft>
              <a:buClr>
                <a:schemeClr val="dk1"/>
              </a:buClr>
              <a:buSzPts val="1300"/>
              <a:buFont typeface="Calibri"/>
              <a:buAutoNum type="arabicPeriod"/>
            </a:pPr>
            <a:r>
              <a:rPr lang="en" sz="1300">
                <a:solidFill>
                  <a:schemeClr val="dk1"/>
                </a:solidFill>
                <a:latin typeface="Calibri"/>
                <a:ea typeface="Calibri"/>
                <a:cs typeface="Calibri"/>
                <a:sym typeface="Calibri"/>
              </a:rPr>
              <a:t>Or infrequent recurring charges at same merchants or have same amount. </a:t>
            </a:r>
            <a:endParaRPr sz="1300">
              <a:solidFill>
                <a:schemeClr val="dk1"/>
              </a:solidFill>
              <a:latin typeface="Calibri"/>
              <a:ea typeface="Calibri"/>
              <a:cs typeface="Calibri"/>
              <a:sym typeface="Calibri"/>
            </a:endParaRPr>
          </a:p>
          <a:p>
            <a:pPr indent="0" lvl="0" marL="0" rtl="0" algn="l">
              <a:lnSpc>
                <a:spcPct val="120000"/>
              </a:lnSpc>
              <a:spcBef>
                <a:spcPts val="500"/>
              </a:spcBef>
              <a:spcAft>
                <a:spcPts val="0"/>
              </a:spcAft>
              <a:buNone/>
            </a:pPr>
            <a:r>
              <a:rPr lang="en" sz="1300">
                <a:solidFill>
                  <a:schemeClr val="dk1"/>
                </a:solidFill>
                <a:latin typeface="Calibri"/>
                <a:ea typeface="Calibri"/>
                <a:cs typeface="Calibri"/>
                <a:sym typeface="Calibri"/>
              </a:rPr>
              <a:t>All these are signal of fraud and we can use the logic to create as many as variables. </a:t>
            </a:r>
            <a:endParaRPr sz="13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24a2383e9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24a2383e9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As we mentioned before amount and cardnum are mainly signal of fraud, so we first create new entities such as cars_zip, card_state, and card_merch, and so on….. Based on the new entities and the original variable, we create 5 groups of variables listed here </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day since, which presents </a:t>
            </a:r>
            <a:r>
              <a:rPr lang="en" sz="1200">
                <a:solidFill>
                  <a:srgbClr val="B45F06"/>
                </a:solidFill>
                <a:latin typeface="Times New Roman"/>
                <a:ea typeface="Times New Roman"/>
                <a:cs typeface="Times New Roman"/>
                <a:sym typeface="Times New Roman"/>
              </a:rPr>
              <a:t># of days since a transaction with the same entity has been seen. </a:t>
            </a:r>
            <a:r>
              <a:rPr lang="en" sz="1200">
                <a:solidFill>
                  <a:srgbClr val="FF0000"/>
                </a:solidFill>
                <a:highlight>
                  <a:schemeClr val="lt1"/>
                </a:highlight>
                <a:latin typeface="Calibri"/>
                <a:ea typeface="Calibri"/>
                <a:cs typeface="Calibri"/>
                <a:sym typeface="Calibri"/>
              </a:rPr>
              <a:t> </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frequency, which presents </a:t>
            </a:r>
            <a:r>
              <a:rPr lang="en" sz="1200">
                <a:solidFill>
                  <a:srgbClr val="B45F06"/>
                </a:solidFill>
                <a:latin typeface="Times New Roman"/>
                <a:ea typeface="Times New Roman"/>
                <a:cs typeface="Times New Roman"/>
                <a:sym typeface="Times New Roman"/>
              </a:rPr>
              <a:t># of transactions at that entity over the past n days. n is {0,1,3,7,14,30}.</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amount variables, which presents </a:t>
            </a:r>
            <a:r>
              <a:rPr lang="en" sz="1200">
                <a:solidFill>
                  <a:srgbClr val="B45F06"/>
                </a:solidFill>
                <a:latin typeface="Times New Roman"/>
                <a:ea typeface="Times New Roman"/>
                <a:cs typeface="Times New Roman"/>
                <a:sym typeface="Times New Roman"/>
              </a:rPr>
              <a:t>Total/max/mean/median of transaction amount at that entity over the past n days. n is {0,1,3,7,14,30}.</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amount frequency, which presents </a:t>
            </a:r>
            <a:r>
              <a:rPr lang="en">
                <a:solidFill>
                  <a:srgbClr val="B45F06"/>
                </a:solidFill>
                <a:latin typeface="Times New Roman"/>
                <a:ea typeface="Times New Roman"/>
                <a:cs typeface="Times New Roman"/>
                <a:sym typeface="Times New Roman"/>
              </a:rPr>
              <a:t>Frequency of actual Total/max/mean/median of transaction amount at that entity over the past n days. n is {0,1,3,7,14,30}.</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Relative velocity, which presents </a:t>
            </a:r>
            <a:r>
              <a:rPr lang="en">
                <a:solidFill>
                  <a:srgbClr val="B45F06"/>
                </a:solidFill>
                <a:latin typeface="Times New Roman"/>
                <a:ea typeface="Times New Roman"/>
                <a:cs typeface="Times New Roman"/>
                <a:sym typeface="Times New Roman"/>
              </a:rPr>
              <a:t>Number of transactions at that entity within a short period of time compared to number of transactions at that entity over a longer time window n days</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And Finally, risk variables which include 2 target encoding and 2 Benford Law variables.</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rPr lang="en" sz="1200">
                <a:solidFill>
                  <a:srgbClr val="FF0000"/>
                </a:solidFill>
                <a:highlight>
                  <a:schemeClr val="lt1"/>
                </a:highlight>
                <a:latin typeface="Calibri"/>
                <a:ea typeface="Calibri"/>
                <a:cs typeface="Calibri"/>
                <a:sym typeface="Calibri"/>
              </a:rPr>
              <a:t>We totally create one thousand one hundred and seventy seven variables </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Clr>
                <a:srgbClr val="191919"/>
              </a:buClr>
              <a:buSzPts val="1100"/>
              <a:buFont typeface="Arial"/>
              <a:buNone/>
            </a:pPr>
            <a:r>
              <a:t/>
            </a:r>
            <a:endParaRPr sz="1200">
              <a:solidFill>
                <a:srgbClr val="FF0000"/>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253ad35d4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253ad35d4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24a2383e9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24a2383e9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feature selection process, we </a:t>
            </a:r>
            <a:r>
              <a:rPr lang="en"/>
              <a:t>divided our process into two steps: Filter and wrapper. </a:t>
            </a:r>
            <a:endParaRPr/>
          </a:p>
          <a:p>
            <a:pPr indent="0" lvl="0" marL="0" rtl="0" algn="l">
              <a:spcBef>
                <a:spcPts val="0"/>
              </a:spcBef>
              <a:spcAft>
                <a:spcPts val="0"/>
              </a:spcAft>
              <a:buNone/>
            </a:pPr>
            <a:r>
              <a:rPr lang="en"/>
              <a:t>In the filter process, because this is a binary classification problem, we decided to use univariate Kolmogorov-Smirnov (KS) method.</a:t>
            </a:r>
            <a:endParaRPr/>
          </a:p>
          <a:p>
            <a:pPr indent="0" lvl="0" marL="0" rtl="0" algn="l">
              <a:spcBef>
                <a:spcPts val="0"/>
              </a:spcBef>
              <a:spcAft>
                <a:spcPts val="0"/>
              </a:spcAft>
              <a:buNone/>
            </a:pPr>
            <a:r>
              <a:rPr lang="en"/>
              <a:t>This method measures the separation between good records and bad records distribution curves, which means a higher KS score indicating this variable is  a stronger separator as a classification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use fraud detection rate as one criteria in the filter process. For each field, we sorted the dataset by values and then calculated the number of fraud transactions detected from the first 3% records. We used the average score the KS score and FDR score as the final filter score. We kept the top 80 relevant features for next step</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251b291ca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251b291ca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4a2383e9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24a2383e9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Wrapper process  is based on a specific learning algorithm that we are trying to fit on a given dataset and it follows a greedy search approach by evaluating all possible combinations of features against the evaluation criterion. In this case, we used forward selection based on boosted tree model,  and accuracy as the evaluation criterion.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we got the good subsets of 30 variables. The graph here shows variable performance in the wrapper process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4a2383e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4a2383e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Can be used as beginning: </a:t>
            </a:r>
            <a:r>
              <a:rPr lang="en" sz="1000" u="sng">
                <a:solidFill>
                  <a:schemeClr val="hlink"/>
                </a:solidFill>
                <a:hlinkClick r:id="rId2"/>
              </a:rPr>
              <a:t>https://www.cardrates.com/advice/credit-card-fraud-statistics/</a:t>
            </a:r>
            <a:endParaRPr sz="1000"/>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purpose of this project and why it is important to detect credit card fraud for several reasons: </a:t>
            </a:r>
            <a:endParaRPr>
              <a:solidFill>
                <a:schemeClr val="dk1"/>
              </a:solidFill>
            </a:endParaRPr>
          </a:p>
          <a:p>
            <a:pPr indent="-298450" lvl="0" marL="457200" rtl="0" algn="l">
              <a:spcBef>
                <a:spcPts val="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According to the Nilson report, there is a </a:t>
            </a:r>
            <a:r>
              <a:rPr lang="en">
                <a:solidFill>
                  <a:schemeClr val="dk1"/>
                </a:solidFill>
              </a:rPr>
              <a:t>9.47 Billion dollar loss in 2018 due to illegal transactions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Moreover, Fraudster are taking advantage of Covid 19</a:t>
            </a:r>
            <a:endParaRPr>
              <a:solidFill>
                <a:schemeClr val="dk1"/>
              </a:solidFill>
            </a:endParaRPr>
          </a:p>
          <a:p>
            <a:pPr indent="-285750" lvl="1" marL="914400" rtl="0" algn="l">
              <a:lnSpc>
                <a:spcPct val="115000"/>
              </a:lnSpc>
              <a:spcBef>
                <a:spcPts val="0"/>
              </a:spcBef>
              <a:spcAft>
                <a:spcPts val="0"/>
              </a:spcAft>
              <a:buClr>
                <a:schemeClr val="dk1"/>
              </a:buClr>
              <a:buSzPts val="900"/>
              <a:buFont typeface="Arial"/>
              <a:buChar char="-"/>
            </a:pPr>
            <a:r>
              <a:rPr lang="en">
                <a:solidFill>
                  <a:srgbClr val="444444"/>
                </a:solidFill>
                <a:highlight>
                  <a:srgbClr val="FFFFFF"/>
                </a:highlight>
              </a:rPr>
              <a:t>according to the Fidelity National Information Services Inc., which is a banking fraud detection company, </a:t>
            </a:r>
            <a:r>
              <a:rPr lang="en">
                <a:solidFill>
                  <a:schemeClr val="dk1"/>
                </a:solidFill>
              </a:rPr>
              <a:t>the dollar amount of attempted fraudulent transactions rose 35% in April 2020</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second reason is ___________, according to </a:t>
            </a:r>
            <a:r>
              <a:rPr i="1" lang="en" sz="1000">
                <a:solidFill>
                  <a:schemeClr val="hlink"/>
                </a:solidFill>
                <a:highlight>
                  <a:srgbClr val="FFFFFF"/>
                </a:highlight>
                <a:uFill>
                  <a:noFill/>
                </a:uFill>
                <a:latin typeface="Roboto"/>
                <a:ea typeface="Roboto"/>
                <a:cs typeface="Roboto"/>
                <a:sym typeface="Roboto"/>
                <a:hlinkClick r:id="rId3"/>
              </a:rPr>
              <a:t>The Ascent’s American Credit Card Preferences and Habits Study</a:t>
            </a:r>
            <a:r>
              <a:rPr i="1" lang="en" sz="1000">
                <a:solidFill>
                  <a:srgbClr val="464646"/>
                </a:solidFill>
                <a:highlight>
                  <a:srgbClr val="FFFFFF"/>
                </a:highlight>
                <a:latin typeface="Roboto"/>
                <a:ea typeface="Roboto"/>
                <a:cs typeface="Roboto"/>
                <a:sym typeface="Roboto"/>
              </a:rPr>
              <a:t>. </a:t>
            </a:r>
            <a:r>
              <a:rPr lang="en">
                <a:solidFill>
                  <a:schemeClr val="dk1"/>
                </a:solidFill>
              </a:rPr>
              <a:t>A third of Americans have had their identity stolen and have been victims of credit card fraud. </a:t>
            </a:r>
            <a:r>
              <a:rPr lang="en">
                <a:solidFill>
                  <a:srgbClr val="191919"/>
                </a:solidFill>
                <a:highlight>
                  <a:srgbClr val="FFFFFF"/>
                </a:highlight>
              </a:rPr>
              <a:t>The breakdown on who has been hit by fraudsters, as you can see on the right bottom, millennials 33.1%, generation X 37.6%, and baby boomers 42.6%. </a:t>
            </a:r>
            <a:endParaRPr sz="900">
              <a:solidFill>
                <a:srgbClr val="191919"/>
              </a:solidFill>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a:solidFill>
                  <a:srgbClr val="191919"/>
                </a:solidFill>
                <a:highlight>
                  <a:srgbClr val="FFFFFF"/>
                </a:highlight>
              </a:rPr>
              <a:t>So credit card transactions are not something rare. It might happen to many of us. </a:t>
            </a:r>
            <a:r>
              <a:rPr lang="en">
                <a:solidFill>
                  <a:schemeClr val="dk1"/>
                </a:solidFill>
                <a:highlight>
                  <a:schemeClr val="lt1"/>
                </a:highlight>
              </a:rPr>
              <a:t>The fewer people who know about fraud and protective measures, the more they can get away with their crimes.</a:t>
            </a:r>
            <a:endParaRPr>
              <a:solidFill>
                <a:srgbClr val="191919"/>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253ad35d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253ad35d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we selected our final 20 variables, </a:t>
            </a:r>
            <a:r>
              <a:rPr lang="en">
                <a:solidFill>
                  <a:schemeClr val="dk1"/>
                </a:solidFill>
              </a:rPr>
              <a:t>We then started our modeling process </a:t>
            </a:r>
            <a:endParaRPr>
              <a:solidFill>
                <a:schemeClr val="dk1"/>
              </a:solidFill>
            </a:endParaRPr>
          </a:p>
          <a:p>
            <a:pPr indent="0" lvl="0" marL="0" rtl="0" algn="l">
              <a:spcBef>
                <a:spcPts val="0"/>
              </a:spcBef>
              <a:spcAft>
                <a:spcPts val="0"/>
              </a:spcAft>
              <a:buNone/>
            </a:pPr>
            <a:r>
              <a:rPr lang="en">
                <a:solidFill>
                  <a:schemeClr val="dk1"/>
                </a:solidFill>
              </a:rPr>
              <a:t>We firsted Z scaled all vars, used the last two month of data as our out of time, and the rest as our training &amp; testing 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then splitted 30% of our data into testing set and 70% as training set for model fitting</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24a2383e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24a2383e9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fitting process, we tested various model algorithms and hypertuned their </a:t>
            </a:r>
            <a:r>
              <a:rPr lang="en"/>
              <a:t>parameters</a:t>
            </a:r>
            <a:r>
              <a:rPr lang="en"/>
              <a:t> - for each model, we started with simple/default parameters, increase the model complexity </a:t>
            </a:r>
            <a:r>
              <a:rPr lang="en"/>
              <a:t>until</a:t>
            </a:r>
            <a:r>
              <a:rPr lang="en"/>
              <a:t> we have overfitting</a:t>
            </a:r>
            <a:endParaRPr/>
          </a:p>
          <a:p>
            <a:pPr indent="0" lvl="0" marL="0" rtl="0" algn="l">
              <a:spcBef>
                <a:spcPts val="0"/>
              </a:spcBef>
              <a:spcAft>
                <a:spcPts val="0"/>
              </a:spcAft>
              <a:buNone/>
            </a:pPr>
            <a:r>
              <a:rPr lang="en"/>
              <a:t>And for each trial, we ran the model 10 times and took the avg test result as the output since we have a small dataset and number of bads</a:t>
            </a:r>
            <a:endParaRPr/>
          </a:p>
          <a:p>
            <a:pPr indent="0" lvl="0" marL="0" rtl="0" algn="l">
              <a:spcBef>
                <a:spcPts val="0"/>
              </a:spcBef>
              <a:spcAft>
                <a:spcPts val="0"/>
              </a:spcAft>
              <a:buNone/>
            </a:pPr>
            <a:r>
              <a:rPr lang="en"/>
              <a:t>We also did </a:t>
            </a:r>
            <a:r>
              <a:rPr lang="en">
                <a:solidFill>
                  <a:schemeClr val="dk1"/>
                </a:solidFill>
              </a:rPr>
              <a:t>m</a:t>
            </a:r>
            <a:r>
              <a:rPr lang="en">
                <a:solidFill>
                  <a:schemeClr val="dk1"/>
                </a:solidFill>
              </a:rPr>
              <a:t>anual cross validation for each model by re-splitting the training &amp; testing set so that we don’t reduce training set size to ensure the consistency of model results</a:t>
            </a:r>
            <a:endParaRPr>
              <a:solidFill>
                <a:schemeClr val="dk1"/>
              </a:solidFill>
            </a:endParaRPr>
          </a:p>
          <a:p>
            <a:pPr indent="0" lvl="0" marL="0" rtl="0" algn="l">
              <a:spcBef>
                <a:spcPts val="0"/>
              </a:spcBef>
              <a:spcAft>
                <a:spcPts val="0"/>
              </a:spcAft>
              <a:buNone/>
            </a:pPr>
            <a:r>
              <a:rPr lang="en">
                <a:solidFill>
                  <a:schemeClr val="dk1"/>
                </a:solidFill>
              </a:rPr>
              <a:t>And for our final model selection: we picked the one with a high OOT Fraud detection rate and relative close FDR for the training and testing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As you can see from the summary table here, our final model is a random forest with 12 trees, 14 layers, a split criterion of gini impurity, min_sample_leaf of 70, min_sample_split of 10, and the max number of features used in each tree is 20</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 min 70 nodes present in a leaf node after splitting, min_sample_split: require min 10 observations in any node to split, allows use all the features available in each tree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24ab8c46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24ab8c46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the final results for our dataset after we implement our final model.</a:t>
            </a:r>
            <a:endParaRPr/>
          </a:p>
          <a:p>
            <a:pPr indent="0" lvl="0" marL="0" rtl="0" algn="l">
              <a:spcBef>
                <a:spcPts val="0"/>
              </a:spcBef>
              <a:spcAft>
                <a:spcPts val="0"/>
              </a:spcAft>
              <a:buNone/>
            </a:pPr>
            <a:r>
              <a:rPr lang="en"/>
              <a:t>As you can see from the table here, we have a Fraud detection rate of 80.7% at 3% for the training 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24ab8c46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24ab8c46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4a2383e9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24a2383e9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1b291ca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1b291ca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are the top five variables by their importance in our final model along with their KS scores</a:t>
            </a:r>
            <a:endParaRPr/>
          </a:p>
          <a:p>
            <a:pPr indent="0" lvl="0" marL="0" rtl="0" algn="l">
              <a:spcBef>
                <a:spcPts val="0"/>
              </a:spcBef>
              <a:spcAft>
                <a:spcPts val="0"/>
              </a:spcAft>
              <a:buNone/>
            </a:pPr>
            <a:r>
              <a:rPr lang="en"/>
              <a:t>And they are all card related amount variables which matched the typical signals of fraud transactions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251b291ca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251b291ca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final model, we were able to go back to the original dataset and examine the time dependency of our fraud score</a:t>
            </a:r>
            <a:endParaRPr/>
          </a:p>
          <a:p>
            <a:pPr indent="0" lvl="0" marL="0" rtl="0" algn="l">
              <a:spcBef>
                <a:spcPts val="0"/>
              </a:spcBef>
              <a:spcAft>
                <a:spcPts val="0"/>
              </a:spcAft>
              <a:buNone/>
            </a:pPr>
            <a:r>
              <a:rPr lang="en"/>
              <a:t>Here we picked  two examples that can help you visualize the concept: we have plotted a 10-day fraud score graph for one cardnumber and merchant number shown on the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plotting the fraud score change for that card number as shown on the left, we see a spike on the graph </a:t>
            </a:r>
            <a:r>
              <a:rPr lang="en"/>
              <a:t>between</a:t>
            </a:r>
            <a:r>
              <a:rPr lang="en"/>
              <a:t> 7/18-7/21 </a:t>
            </a:r>
            <a:r>
              <a:rPr lang="en"/>
              <a:t>because</a:t>
            </a:r>
            <a:r>
              <a:rPr lang="en"/>
              <a:t> there were 39 transactions happened </a:t>
            </a:r>
            <a:r>
              <a:rPr lang="en"/>
              <a:t>within</a:t>
            </a:r>
            <a:r>
              <a:rPr lang="en"/>
              <a:t> that 2 days, which is about 72% of its total transactions </a:t>
            </a:r>
            <a:r>
              <a:rPr lang="en"/>
              <a:t>throughout</a:t>
            </a:r>
            <a:r>
              <a:rPr lang="en"/>
              <a:t> the year. And if we take a closer look at the cumulative transaction count vs. fraud score plot on the bottom, we can see that the fraud score doesn’t go to the top immediately at the first few transactions on the July 18th. This is </a:t>
            </a:r>
            <a:r>
              <a:rPr lang="en"/>
              <a:t>because</a:t>
            </a:r>
            <a:r>
              <a:rPr lang="en"/>
              <a:t> </a:t>
            </a:r>
            <a:r>
              <a:rPr lang="en"/>
              <a:t>Fraud score takes time to recognize a flow of unusual transactions. In this case, </a:t>
            </a:r>
            <a:r>
              <a:rPr lang="en">
                <a:solidFill>
                  <a:srgbClr val="434343"/>
                </a:solidFill>
                <a:latin typeface="Poppins"/>
                <a:ea typeface="Poppins"/>
                <a:cs typeface="Poppins"/>
                <a:sym typeface="Poppins"/>
              </a:rPr>
              <a:t>the first few transactions look normal to the model. They will then start to  look more suspicious and their fraud score will rise rapidly afterward</a:t>
            </a:r>
            <a:endParaRPr>
              <a:solidFill>
                <a:srgbClr val="434343"/>
              </a:solidFill>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for the transactions at the merchant number we selected on the right, about 50% of its annual transactions happened within 5 days, and this explains why we have 3 peaks on July 17th, 19th, and 21st. And if we look at their fraud score by transaction cout, we can also see that </a:t>
            </a:r>
            <a:r>
              <a:rPr lang="en">
                <a:solidFill>
                  <a:srgbClr val="434343"/>
                </a:solidFill>
                <a:latin typeface="Poppins"/>
                <a:ea typeface="Poppins"/>
                <a:cs typeface="Poppins"/>
                <a:sym typeface="Poppins"/>
              </a:rPr>
              <a:t>Fraud score takes time to increases with activity, and the 3 jumps on the bottom right matches the 3 rapid increases in the transactions on the 3 days we identified on the top.</a:t>
            </a:r>
            <a:endParaRPr>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solidFill>
                <a:srgbClr val="434343"/>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24d39613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24d39613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looked at the financials of our model by plotting the estimated savings, lost sales, and overall savings across </a:t>
            </a:r>
            <a:r>
              <a:rPr lang="en"/>
              <a:t>different</a:t>
            </a:r>
            <a:r>
              <a:rPr lang="en"/>
              <a:t> bins of the out of time population on the slide here. </a:t>
            </a:r>
            <a:endParaRPr/>
          </a:p>
          <a:p>
            <a:pPr indent="0" lvl="0" marL="0" rtl="0" algn="l">
              <a:spcBef>
                <a:spcPts val="0"/>
              </a:spcBef>
              <a:spcAft>
                <a:spcPts val="0"/>
              </a:spcAft>
              <a:buNone/>
            </a:pPr>
            <a:r>
              <a:rPr lang="en"/>
              <a:t>For the dollar amount, we assumed $2,000 gain for each fraud we caught, $50 of loss for each false </a:t>
            </a:r>
            <a:r>
              <a:rPr lang="en"/>
              <a:t>positive</a:t>
            </a:r>
            <a:r>
              <a:rPr lang="en"/>
              <a:t> that we will decline. </a:t>
            </a:r>
            <a:r>
              <a:rPr lang="en"/>
              <a:t>With</a:t>
            </a:r>
            <a:r>
              <a:rPr lang="en"/>
              <a:t> the comparison, we recommend a cutoff point at 3% here because this would maximize our overall savings (which is the green line) and also push the cutoff as left as possible so that we don’t lose too many </a:t>
            </a:r>
            <a:r>
              <a:rPr lang="en"/>
              <a:t>transactions</a:t>
            </a:r>
            <a:endParaRPr/>
          </a:p>
          <a:p>
            <a:pPr indent="0" lvl="0" marL="0" rtl="0" algn="l">
              <a:spcBef>
                <a:spcPts val="0"/>
              </a:spcBef>
              <a:spcAft>
                <a:spcPts val="0"/>
              </a:spcAft>
              <a:buNone/>
            </a:pPr>
            <a:r>
              <a:rPr lang="en"/>
              <a:t>And after our analysis, we believe that we could have a total overall saving of about $195,000 by implementing our model and setup the cutoff line at 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4a2383e9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24a2383e9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all the investigation we did, we come out with the conclusion that </a:t>
            </a:r>
            <a:endParaRPr/>
          </a:p>
          <a:p>
            <a:pPr indent="0" lvl="0" marL="0" rtl="0" algn="l">
              <a:spcBef>
                <a:spcPts val="0"/>
              </a:spcBef>
              <a:spcAft>
                <a:spcPts val="0"/>
              </a:spcAft>
              <a:buNone/>
            </a:pPr>
            <a:r>
              <a:rPr lang="en"/>
              <a:t>We can catch more than 50 percent of the fraud, so it’s very beneficial to use the model to catch credit card fraud.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251b291ca9_0_4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251b291ca9_0_4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When creating new variables</a:t>
            </a:r>
            <a:endParaRPr/>
          </a:p>
          <a:p>
            <a:pPr indent="-298450" lvl="0" marL="457200" rtl="0" algn="l">
              <a:spcBef>
                <a:spcPts val="0"/>
              </a:spcBef>
              <a:spcAft>
                <a:spcPts val="0"/>
              </a:spcAft>
              <a:buSzPts val="1100"/>
              <a:buAutoNum type="arabicPeriod"/>
            </a:pPr>
            <a:r>
              <a:rPr lang="en"/>
              <a:t>Such as down sample or up-sample to </a:t>
            </a:r>
            <a:r>
              <a:rPr lang="en"/>
              <a:t>balance</a:t>
            </a:r>
            <a:r>
              <a:rPr lang="en"/>
              <a:t> the data</a:t>
            </a:r>
            <a:endParaRPr/>
          </a:p>
          <a:p>
            <a:pPr indent="-298450" lvl="0" marL="457200" rtl="0" algn="l">
              <a:spcBef>
                <a:spcPts val="0"/>
              </a:spcBef>
              <a:spcAft>
                <a:spcPts val="0"/>
              </a:spcAft>
              <a:buSzPts val="1100"/>
              <a:buAutoNum type="arabicPeriod"/>
            </a:pPr>
            <a:r>
              <a:rPr lang="en"/>
              <a:t>We haven’t try KNN and SVM. There are some computation limitation, so we would like to try these models if we have more time.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4a2383e99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4a2383e99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https://www.fool.co.uk/personal-finance/credit-cards/learn/4-examples-of-credit-card-fraud/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Lost: your physical credit card is missing and in hand on someone else.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CNP: </a:t>
            </a:r>
            <a:r>
              <a:rPr lang="en">
                <a:solidFill>
                  <a:srgbClr val="1C1D20"/>
                </a:solidFill>
                <a:highlight>
                  <a:srgbClr val="FFFFFF"/>
                </a:highlight>
              </a:rPr>
              <a:t>criminals steal your information and use your </a:t>
            </a:r>
            <a:r>
              <a:rPr lang="en">
                <a:solidFill>
                  <a:schemeClr val="dk1"/>
                </a:solidFill>
                <a:highlight>
                  <a:srgbClr val="FFFFFF"/>
                </a:highlight>
                <a:uFill>
                  <a:noFill/>
                </a:uFill>
                <a:hlinkClick r:id="rId3">
                  <a:extLst>
                    <a:ext uri="{A12FA001-AC4F-418D-AE19-62706E023703}">
                      <ahyp:hlinkClr val="tx"/>
                    </a:ext>
                  </a:extLst>
                </a:hlinkClick>
              </a:rPr>
              <a:t>credit card</a:t>
            </a:r>
            <a:r>
              <a:rPr lang="en">
                <a:solidFill>
                  <a:srgbClr val="1C1D20"/>
                </a:solidFill>
                <a:highlight>
                  <a:srgbClr val="FFFFFF"/>
                </a:highlight>
              </a:rPr>
              <a:t> details to make payments remotely. It is one of the most common examples of credit card fraud and can take a while for cardholder to notices.</a:t>
            </a:r>
            <a:endParaRPr>
              <a:solidFill>
                <a:srgbClr val="1C1D20"/>
              </a:solidFill>
              <a:highlight>
                <a:srgbClr val="FFFFFF"/>
              </a:highlight>
            </a:endParaRPr>
          </a:p>
          <a:p>
            <a:pPr indent="0" lvl="0" marL="0" rtl="0" algn="l">
              <a:spcBef>
                <a:spcPts val="0"/>
              </a:spcBef>
              <a:spcAft>
                <a:spcPts val="0"/>
              </a:spcAft>
              <a:buNone/>
            </a:pPr>
            <a:r>
              <a:t/>
            </a:r>
            <a:endParaRPr>
              <a:solidFill>
                <a:srgbClr val="1C1D20"/>
              </a:solidFill>
              <a:highlight>
                <a:srgbClr val="FFFFFF"/>
              </a:highlight>
            </a:endParaRPr>
          </a:p>
          <a:p>
            <a:pPr indent="0" lvl="0" marL="0" rtl="0" algn="l">
              <a:spcBef>
                <a:spcPts val="0"/>
              </a:spcBef>
              <a:spcAft>
                <a:spcPts val="0"/>
              </a:spcAft>
              <a:buNone/>
            </a:pPr>
            <a:r>
              <a:rPr lang="en">
                <a:solidFill>
                  <a:srgbClr val="1C1D20"/>
                </a:solidFill>
                <a:highlight>
                  <a:srgbClr val="FFFFFF"/>
                </a:highlight>
              </a:rPr>
              <a:t>Phishing: Phishing is when you are called or emailed out of the blue asking for personal information. They may also ask for security passwords or your credit card details, which can be used to make fraudulent payments.</a:t>
            </a:r>
            <a:endParaRPr>
              <a:solidFill>
                <a:srgbClr val="1C1D20"/>
              </a:solidFill>
              <a:highlight>
                <a:srgbClr val="FFFFFF"/>
              </a:highlight>
            </a:endParaRPr>
          </a:p>
          <a:p>
            <a:pPr indent="0" lvl="0" marL="0" rtl="0" algn="l">
              <a:spcBef>
                <a:spcPts val="0"/>
              </a:spcBef>
              <a:spcAft>
                <a:spcPts val="0"/>
              </a:spcAft>
              <a:buNone/>
            </a:pPr>
            <a:r>
              <a:t/>
            </a:r>
            <a:endParaRPr>
              <a:solidFill>
                <a:srgbClr val="1C1D20"/>
              </a:solidFill>
              <a:highlight>
                <a:srgbClr val="FFFFFF"/>
              </a:highlight>
            </a:endParaRPr>
          </a:p>
          <a:p>
            <a:pPr indent="0" lvl="0" marL="0" rtl="0" algn="l">
              <a:spcBef>
                <a:spcPts val="0"/>
              </a:spcBef>
              <a:spcAft>
                <a:spcPts val="0"/>
              </a:spcAft>
              <a:buNone/>
            </a:pPr>
            <a:r>
              <a:rPr lang="en">
                <a:solidFill>
                  <a:srgbClr val="1C1D20"/>
                </a:solidFill>
                <a:highlight>
                  <a:srgbClr val="FFFFFF"/>
                </a:highlight>
              </a:rPr>
              <a:t>Card skimming:</a:t>
            </a:r>
            <a:r>
              <a:rPr lang="en" sz="1450">
                <a:solidFill>
                  <a:srgbClr val="1C1D20"/>
                </a:solidFill>
                <a:highlight>
                  <a:srgbClr val="FFFFFF"/>
                </a:highlight>
                <a:latin typeface="Lato"/>
                <a:ea typeface="Lato"/>
                <a:cs typeface="Lato"/>
                <a:sym typeface="Lato"/>
              </a:rPr>
              <a:t> </a:t>
            </a:r>
            <a:r>
              <a:rPr lang="en">
                <a:solidFill>
                  <a:srgbClr val="1C1D20"/>
                </a:solidFill>
                <a:highlight>
                  <a:srgbClr val="FFFFFF"/>
                </a:highlight>
              </a:rPr>
              <a:t>when your credit card details are copied without your knowledge using a small device. Usually in places like </a:t>
            </a:r>
            <a:r>
              <a:rPr lang="en">
                <a:solidFill>
                  <a:srgbClr val="1C1D20"/>
                </a:solidFill>
                <a:highlight>
                  <a:srgbClr val="FFFFFF"/>
                </a:highlight>
              </a:rPr>
              <a:t>restaurants</a:t>
            </a:r>
            <a:r>
              <a:rPr lang="en">
                <a:solidFill>
                  <a:srgbClr val="1C1D20"/>
                </a:solidFill>
                <a:highlight>
                  <a:srgbClr val="FFFFFF"/>
                </a:highlight>
              </a:rPr>
              <a:t> and bars. </a:t>
            </a:r>
            <a:endParaRPr>
              <a:solidFill>
                <a:srgbClr val="1C1D20"/>
              </a:solidFill>
              <a:highlight>
                <a:srgbClr val="FFFFFF"/>
              </a:highlight>
            </a:endParaRPr>
          </a:p>
          <a:p>
            <a:pPr indent="0" lvl="0" marL="0" rtl="0" algn="l">
              <a:spcBef>
                <a:spcPts val="0"/>
              </a:spcBef>
              <a:spcAft>
                <a:spcPts val="0"/>
              </a:spcAft>
              <a:buNone/>
            </a:pPr>
            <a:r>
              <a:t/>
            </a:r>
            <a:endParaRPr>
              <a:solidFill>
                <a:srgbClr val="1C1D20"/>
              </a:solidFill>
              <a:highlight>
                <a:srgbClr val="FFFFFF"/>
              </a:highlight>
            </a:endParaRPr>
          </a:p>
          <a:p>
            <a:pPr indent="0" lvl="0" marL="0" rtl="0" algn="l">
              <a:spcBef>
                <a:spcPts val="0"/>
              </a:spcBef>
              <a:spcAft>
                <a:spcPts val="0"/>
              </a:spcAft>
              <a:buNone/>
            </a:pPr>
            <a:r>
              <a:rPr lang="en">
                <a:solidFill>
                  <a:srgbClr val="1C1D20"/>
                </a:solidFill>
                <a:highlight>
                  <a:srgbClr val="FFFFFF"/>
                </a:highlight>
              </a:rPr>
              <a:t>Online account hacked: Things such as </a:t>
            </a:r>
            <a:r>
              <a:rPr lang="en">
                <a:solidFill>
                  <a:srgbClr val="1C1D20"/>
                </a:solidFill>
                <a:highlight>
                  <a:srgbClr val="FFFFFF"/>
                </a:highlight>
              </a:rPr>
              <a:t>accidentally</a:t>
            </a:r>
            <a:r>
              <a:rPr lang="en">
                <a:solidFill>
                  <a:srgbClr val="1C1D20"/>
                </a:solidFill>
                <a:highlight>
                  <a:srgbClr val="FFFFFF"/>
                </a:highlight>
              </a:rPr>
              <a:t> download malwares and spyware </a:t>
            </a:r>
            <a:r>
              <a:rPr lang="en">
                <a:solidFill>
                  <a:schemeClr val="dk1"/>
                </a:solidFill>
                <a:highlight>
                  <a:srgbClr val="FFFFFF"/>
                </a:highlight>
              </a:rPr>
              <a:t>can enable hackers to access information stored on your computer and also unsafe public wifi networks. </a:t>
            </a:r>
            <a:endParaRPr>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24ab8c468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24ab8c468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53ad35d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53ad35d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project overview, we used supervised machine learning techniques to build a fraud detection model based on the dataset we received.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4a2383e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24a2383e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we worked on for this project is a credit card transaction purchase dataset from a US </a:t>
            </a:r>
            <a:r>
              <a:rPr lang="en"/>
              <a:t>government</a:t>
            </a:r>
            <a:r>
              <a:rPr lang="en"/>
              <a:t> agency. There are 10 fields and about 100,000 records. There are two numeric fields: the amount of the transaction and the data of the transaction. And there are 8 categorical fields: the record id of transaction, the credit card number in the transaction, the merchant number, merchant description, merchant state, zipcode, the transaction type. And lastly, the fraud label of each transaction, where 0 denotes a normal transaction, and 1 denotes a fraud transaction,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summary table, we can notice some abnormality in the dataset. Such as in the amount field, the mean is significantly larger than the median, indicating the distribution of amount is right skewed, which might be </a:t>
            </a:r>
            <a:r>
              <a:rPr lang="en"/>
              <a:t>caused by some extremely large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summary table of categorical data, we noticed that there are some missing values in the merchant number, merchant state and merchant zip code fields. Therefore, in order to have as much as useable values for modeling, we should use some imputation methods to fill in these values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24a2383e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24a2383e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 - seasonality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examine the data a little more, we plot the distribution of all fields, and there are some interesting distribution plots. The </a:t>
            </a:r>
            <a:r>
              <a:rPr lang="en"/>
              <a:t>first plot is the weekly # of transactions. We noticed that there is an obvious drop in October. Because government fiscal year starts in October, so there is an intention that people would spend less at the beginning of a fiscal year and spend more toward the end of year. This also shows that there’s an seasonality in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graph also shows the weekly distribution of transaction but separating the transaction based on its fraud label. The green line shows the normal transaction distribution, and the red line shows the fraud transactions. Comparing to normal transactions, we can see that the fluctuation of fraud transactions distribution are more obvious.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4a2383e99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4a2383e99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distribution plots of merchant number, state, zip and amount. From the first three plots, we can see that there are some values are much higher than other values, which might </a:t>
            </a:r>
            <a:r>
              <a:rPr lang="en"/>
              <a:t>indicates</a:t>
            </a:r>
            <a:r>
              <a:rPr lang="en"/>
              <a:t> a higher likelihood of fraud.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amount boxplot, there is an obvious outlier at around 3 million, so after we remove this point from the dataset, we can see the distribution of amount is reasonable.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4a2383e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4a2383e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FF0000"/>
                </a:solidFill>
                <a:highlight>
                  <a:schemeClr val="lt1"/>
                </a:highlight>
                <a:latin typeface="Calibri"/>
                <a:ea typeface="Calibri"/>
                <a:cs typeface="Calibri"/>
                <a:sym typeface="Calibri"/>
              </a:rPr>
              <a:t>After understanding the data, we did the data cleaning and imputation in the following steps:</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rPr lang="en" sz="1200">
                <a:solidFill>
                  <a:srgbClr val="FF0000"/>
                </a:solidFill>
                <a:highlight>
                  <a:schemeClr val="lt1"/>
                </a:highlight>
                <a:latin typeface="Calibri"/>
                <a:ea typeface="Calibri"/>
                <a:cs typeface="Calibri"/>
                <a:sym typeface="Calibri"/>
              </a:rPr>
              <a:t>First, since we noticed that there is an outlier in the amount field, we removed this data point. Then, since we are focusing on credit card purchase transaction fraud, so we only keep the transaction with type of purchase. After the filter step, we have about 96 thousands data.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rPr lang="en" sz="1200">
                <a:solidFill>
                  <a:srgbClr val="FF0000"/>
                </a:solidFill>
                <a:highlight>
                  <a:schemeClr val="lt1"/>
                </a:highlight>
                <a:latin typeface="Calibri"/>
                <a:ea typeface="Calibri"/>
                <a:cs typeface="Calibri"/>
                <a:sym typeface="Calibri"/>
              </a:rPr>
              <a:t>The next step is to fill in merchant number, state and zip.</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rPr lang="en" sz="1200">
                <a:solidFill>
                  <a:srgbClr val="FF0000"/>
                </a:solidFill>
                <a:highlight>
                  <a:schemeClr val="lt1"/>
                </a:highlight>
                <a:latin typeface="Calibri"/>
                <a:ea typeface="Calibri"/>
                <a:cs typeface="Calibri"/>
                <a:sym typeface="Calibri"/>
              </a:rPr>
              <a:t>There are 3,198 missing values in the merchant number,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t/>
            </a:r>
            <a:endParaRPr sz="1200">
              <a:solidFill>
                <a:srgbClr val="FF0000"/>
              </a:solidFill>
              <a:highlight>
                <a:schemeClr val="lt1"/>
              </a:highlight>
              <a:latin typeface="Calibri"/>
              <a:ea typeface="Calibri"/>
              <a:cs typeface="Calibri"/>
              <a:sym typeface="Calibri"/>
            </a:endParaRPr>
          </a:p>
          <a:p>
            <a:pPr indent="0" lvl="0" marL="0" rtl="0" algn="just">
              <a:spcBef>
                <a:spcPts val="0"/>
              </a:spcBef>
              <a:spcAft>
                <a:spcPts val="0"/>
              </a:spcAft>
              <a:buNone/>
            </a:pPr>
            <a:r>
              <a:rPr lang="en" sz="1200">
                <a:solidFill>
                  <a:srgbClr val="FF0000"/>
                </a:solidFill>
                <a:highlight>
                  <a:schemeClr val="lt1"/>
                </a:highlight>
                <a:latin typeface="Calibri"/>
                <a:ea typeface="Calibri"/>
                <a:cs typeface="Calibri"/>
                <a:sym typeface="Calibri"/>
              </a:rPr>
              <a:t>You should describe the likely source of these frivolous values and why you need to modify them.</a:t>
            </a:r>
            <a:endParaRPr sz="1400">
              <a:solidFill>
                <a:srgbClr val="191919"/>
              </a:solidFill>
              <a:latin typeface="Calibri"/>
              <a:ea typeface="Calibri"/>
              <a:cs typeface="Calibri"/>
              <a:sym typeface="Calibri"/>
            </a:endParaRPr>
          </a:p>
          <a:p>
            <a:pPr indent="-317500" lvl="0" marL="457200" rtl="0" algn="l">
              <a:spcBef>
                <a:spcPts val="0"/>
              </a:spcBef>
              <a:spcAft>
                <a:spcPts val="0"/>
              </a:spcAft>
              <a:buClr>
                <a:srgbClr val="434343"/>
              </a:buClr>
              <a:buSzPts val="1400"/>
              <a:buFont typeface="Poppins"/>
              <a:buChar char="-"/>
            </a:pPr>
            <a:r>
              <a:rPr lang="en" sz="1400">
                <a:solidFill>
                  <a:srgbClr val="191919"/>
                </a:solidFill>
                <a:latin typeface="Calibri"/>
                <a:ea typeface="Calibri"/>
                <a:cs typeface="Calibri"/>
                <a:sym typeface="Calibri"/>
              </a:rPr>
              <a:t>Dropping all transaction records other than “P” and one outlier (96,397 records remaining)</a:t>
            </a:r>
            <a:endParaRPr sz="1400">
              <a:solidFill>
                <a:srgbClr val="191919"/>
              </a:solidFill>
              <a:latin typeface="Calibri"/>
              <a:ea typeface="Calibri"/>
              <a:cs typeface="Calibri"/>
              <a:sym typeface="Calibri"/>
            </a:endParaRPr>
          </a:p>
          <a:p>
            <a:pPr indent="-317500" lvl="0" marL="457200" rtl="0" algn="l">
              <a:spcBef>
                <a:spcPts val="0"/>
              </a:spcBef>
              <a:spcAft>
                <a:spcPts val="0"/>
              </a:spcAft>
              <a:buClr>
                <a:srgbClr val="191919"/>
              </a:buClr>
              <a:buSzPts val="1400"/>
              <a:buFont typeface="Calibri"/>
              <a:buChar char="-"/>
            </a:pPr>
            <a:r>
              <a:rPr lang="en" sz="1400">
                <a:solidFill>
                  <a:srgbClr val="191919"/>
                </a:solidFill>
                <a:latin typeface="Calibri"/>
                <a:ea typeface="Calibri"/>
                <a:cs typeface="Calibri"/>
                <a:sym typeface="Calibri"/>
              </a:rPr>
              <a:t>Merch state (1,020 missing)</a:t>
            </a:r>
            <a:endParaRPr sz="1400">
              <a:solidFill>
                <a:srgbClr val="191919"/>
              </a:solidFill>
              <a:latin typeface="Calibri"/>
              <a:ea typeface="Calibri"/>
              <a:cs typeface="Calibri"/>
              <a:sym typeface="Calibri"/>
            </a:endParaRPr>
          </a:p>
          <a:p>
            <a:pPr indent="-317500" lvl="1" marL="914400" rtl="0" algn="l">
              <a:lnSpc>
                <a:spcPct val="115000"/>
              </a:lnSpc>
              <a:spcBef>
                <a:spcPts val="0"/>
              </a:spcBef>
              <a:spcAft>
                <a:spcPts val="0"/>
              </a:spcAft>
              <a:buClr>
                <a:srgbClr val="191919"/>
              </a:buClr>
              <a:buSzPts val="1400"/>
              <a:buFont typeface="Calibri"/>
              <a:buChar char="-"/>
            </a:pPr>
            <a:r>
              <a:rPr lang="en" sz="1400">
                <a:solidFill>
                  <a:srgbClr val="191919"/>
                </a:solidFill>
                <a:latin typeface="Calibri"/>
                <a:ea typeface="Calibri"/>
                <a:cs typeface="Calibri"/>
                <a:sym typeface="Calibri"/>
              </a:rPr>
              <a:t>Assign “PR” to Puerto Rico zips (980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Assign state to records with legit U.S. zips (953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Use the mode of different fields to fill in missing states (38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Assign “Unknown” to the rest of the missing states (0 left)</a:t>
            </a:r>
            <a:endParaRPr sz="1400">
              <a:solidFill>
                <a:srgbClr val="191919"/>
              </a:solidFill>
              <a:latin typeface="Calibri"/>
              <a:ea typeface="Calibri"/>
              <a:cs typeface="Calibri"/>
              <a:sym typeface="Calibri"/>
            </a:endParaRPr>
          </a:p>
          <a:p>
            <a:pPr indent="-317500" lvl="0" marL="457200" rtl="0" algn="l">
              <a:spcBef>
                <a:spcPts val="0"/>
              </a:spcBef>
              <a:spcAft>
                <a:spcPts val="0"/>
              </a:spcAft>
              <a:buClr>
                <a:srgbClr val="191919"/>
              </a:buClr>
              <a:buSzPts val="1400"/>
              <a:buFont typeface="Calibri"/>
              <a:buChar char="-"/>
            </a:pPr>
            <a:r>
              <a:rPr lang="en" sz="1400">
                <a:solidFill>
                  <a:srgbClr val="191919"/>
                </a:solidFill>
                <a:latin typeface="Calibri"/>
                <a:ea typeface="Calibri"/>
                <a:cs typeface="Calibri"/>
                <a:sym typeface="Calibri"/>
              </a:rPr>
              <a:t>Merchnum (3,198 missing)</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Replace Merchnum with “0” to Nan (3,251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Use the mode of different fields to fill in missing Merchnum (38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Assign “Unknown” to the rest of the missing Merchnum (0 left)</a:t>
            </a:r>
            <a:endParaRPr sz="1400">
              <a:solidFill>
                <a:srgbClr val="191919"/>
              </a:solidFill>
              <a:latin typeface="Calibri"/>
              <a:ea typeface="Calibri"/>
              <a:cs typeface="Calibri"/>
              <a:sym typeface="Calibri"/>
            </a:endParaRPr>
          </a:p>
          <a:p>
            <a:pPr indent="-304800" lvl="1" marL="4572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Merch zip (4,300 missing)</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Replace single-digit zip codes with Nan (4,412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Use the mode of different fields to fill in missing zips (31 left)</a:t>
            </a:r>
            <a:endParaRPr sz="1400">
              <a:solidFill>
                <a:srgbClr val="191919"/>
              </a:solidFill>
              <a:latin typeface="Calibri"/>
              <a:ea typeface="Calibri"/>
              <a:cs typeface="Calibri"/>
              <a:sym typeface="Calibri"/>
            </a:endParaRPr>
          </a:p>
          <a:p>
            <a:pPr indent="-304800" lvl="1" marL="914400" rtl="0" algn="l">
              <a:lnSpc>
                <a:spcPct val="115000"/>
              </a:lnSpc>
              <a:spcBef>
                <a:spcPts val="0"/>
              </a:spcBef>
              <a:spcAft>
                <a:spcPts val="0"/>
              </a:spcAft>
              <a:buClr>
                <a:srgbClr val="191919"/>
              </a:buClr>
              <a:buSzPts val="1200"/>
              <a:buFont typeface="Calibri"/>
              <a:buChar char="-"/>
            </a:pPr>
            <a:r>
              <a:rPr lang="en" sz="1400">
                <a:solidFill>
                  <a:srgbClr val="191919"/>
                </a:solidFill>
                <a:latin typeface="Calibri"/>
                <a:ea typeface="Calibri"/>
                <a:cs typeface="Calibri"/>
                <a:sym typeface="Calibri"/>
              </a:rPr>
              <a:t>Assign “Unknown” to the rest of the missing zips (0 left)</a:t>
            </a:r>
            <a:endParaRPr sz="1400">
              <a:solidFill>
                <a:srgbClr val="191919"/>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53ad35d4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253ad35d4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data cleaning, we are going to talk about variable creation.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59"/>
          <p:cNvSpPr txBox="1"/>
          <p:nvPr>
            <p:ph type="ctrTitle"/>
          </p:nvPr>
        </p:nvSpPr>
        <p:spPr>
          <a:xfrm>
            <a:off x="722725" y="1853638"/>
            <a:ext cx="4658400" cy="12501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9"/>
          <p:cNvSpPr txBox="1"/>
          <p:nvPr>
            <p:ph idx="1" type="subTitle"/>
          </p:nvPr>
        </p:nvSpPr>
        <p:spPr>
          <a:xfrm>
            <a:off x="835100" y="3735075"/>
            <a:ext cx="28794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59"/>
          <p:cNvSpPr/>
          <p:nvPr/>
        </p:nvSpPr>
        <p:spPr>
          <a:xfrm rot="-5400000">
            <a:off x="356940" y="-364566"/>
            <a:ext cx="5153976" cy="586785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3"/>
        </a:solidFill>
      </p:bgPr>
    </p:bg>
    <p:spTree>
      <p:nvGrpSpPr>
        <p:cNvPr id="64" name="Shape 64"/>
        <p:cNvGrpSpPr/>
        <p:nvPr/>
      </p:nvGrpSpPr>
      <p:grpSpPr>
        <a:xfrm>
          <a:off x="0" y="0"/>
          <a:ext cx="0" cy="0"/>
          <a:chOff x="0" y="0"/>
          <a:chExt cx="0" cy="0"/>
        </a:xfrm>
      </p:grpSpPr>
      <p:sp>
        <p:nvSpPr>
          <p:cNvPr id="65" name="Google Shape;65;p68"/>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68"/>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68"/>
          <p:cNvSpPr txBox="1"/>
          <p:nvPr>
            <p:ph type="title"/>
          </p:nvPr>
        </p:nvSpPr>
        <p:spPr>
          <a:xfrm>
            <a:off x="1653075"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8" name="Google Shape;68;p68"/>
          <p:cNvSpPr txBox="1"/>
          <p:nvPr>
            <p:ph idx="1" type="subTitle"/>
          </p:nvPr>
        </p:nvSpPr>
        <p:spPr>
          <a:xfrm>
            <a:off x="165306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68"/>
          <p:cNvSpPr txBox="1"/>
          <p:nvPr>
            <p:ph idx="2" type="title"/>
          </p:nvPr>
        </p:nvSpPr>
        <p:spPr>
          <a:xfrm>
            <a:off x="5538251"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 name="Google Shape;70;p68"/>
          <p:cNvSpPr txBox="1"/>
          <p:nvPr>
            <p:ph idx="3" type="subTitle"/>
          </p:nvPr>
        </p:nvSpPr>
        <p:spPr>
          <a:xfrm>
            <a:off x="553824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8"/>
          <p:cNvSpPr txBox="1"/>
          <p:nvPr>
            <p:ph idx="4" type="title"/>
          </p:nvPr>
        </p:nvSpPr>
        <p:spPr>
          <a:xfrm>
            <a:off x="1653075"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 name="Google Shape;72;p68"/>
          <p:cNvSpPr txBox="1"/>
          <p:nvPr>
            <p:ph idx="5" type="subTitle"/>
          </p:nvPr>
        </p:nvSpPr>
        <p:spPr>
          <a:xfrm>
            <a:off x="165306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68"/>
          <p:cNvSpPr txBox="1"/>
          <p:nvPr>
            <p:ph idx="6" type="title"/>
          </p:nvPr>
        </p:nvSpPr>
        <p:spPr>
          <a:xfrm>
            <a:off x="5538252"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 name="Google Shape;74;p68"/>
          <p:cNvSpPr txBox="1"/>
          <p:nvPr>
            <p:ph idx="7" type="subTitle"/>
          </p:nvPr>
        </p:nvSpPr>
        <p:spPr>
          <a:xfrm>
            <a:off x="553824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68"/>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76" name="Shape 76"/>
        <p:cNvGrpSpPr/>
        <p:nvPr/>
      </p:nvGrpSpPr>
      <p:grpSpPr>
        <a:xfrm>
          <a:off x="0" y="0"/>
          <a:ext cx="0" cy="0"/>
          <a:chOff x="0" y="0"/>
          <a:chExt cx="0" cy="0"/>
        </a:xfrm>
      </p:grpSpPr>
      <p:sp>
        <p:nvSpPr>
          <p:cNvPr id="77" name="Google Shape;77;p69"/>
          <p:cNvSpPr/>
          <p:nvPr/>
        </p:nvSpPr>
        <p:spPr>
          <a:xfrm rot="10279750">
            <a:off x="2519167" y="3162263"/>
            <a:ext cx="7507675" cy="742407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69"/>
          <p:cNvSpPr/>
          <p:nvPr/>
        </p:nvSpPr>
        <p:spPr>
          <a:xfrm flipH="1" rot="-1140831">
            <a:off x="-1557482" y="-4164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69"/>
          <p:cNvSpPr txBox="1"/>
          <p:nvPr>
            <p:ph type="title"/>
          </p:nvPr>
        </p:nvSpPr>
        <p:spPr>
          <a:xfrm flipH="1">
            <a:off x="2002500" y="1877563"/>
            <a:ext cx="5139000" cy="7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 name="Google Shape;80;p69"/>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1" name="Google Shape;81;p69"/>
          <p:cNvSpPr txBox="1"/>
          <p:nvPr>
            <p:ph idx="1" type="subTitle"/>
          </p:nvPr>
        </p:nvSpPr>
        <p:spPr>
          <a:xfrm flipH="1">
            <a:off x="2002350" y="2638763"/>
            <a:ext cx="5139000" cy="41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3"/>
        </a:solidFill>
      </p:bgPr>
    </p:bg>
    <p:spTree>
      <p:nvGrpSpPr>
        <p:cNvPr id="82" name="Shape 82"/>
        <p:cNvGrpSpPr/>
        <p:nvPr/>
      </p:nvGrpSpPr>
      <p:grpSpPr>
        <a:xfrm>
          <a:off x="0" y="0"/>
          <a:ext cx="0" cy="0"/>
          <a:chOff x="0" y="0"/>
          <a:chExt cx="0" cy="0"/>
        </a:xfrm>
      </p:grpSpPr>
      <p:sp>
        <p:nvSpPr>
          <p:cNvPr id="83" name="Google Shape;83;p70"/>
          <p:cNvSpPr/>
          <p:nvPr/>
        </p:nvSpPr>
        <p:spPr>
          <a:xfrm rot="5400072">
            <a:off x="249654" y="554799"/>
            <a:ext cx="5136966" cy="40339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70"/>
          <p:cNvSpPr/>
          <p:nvPr/>
        </p:nvSpPr>
        <p:spPr>
          <a:xfrm flipH="1" rot="5399964">
            <a:off x="2190744" y="-1800204"/>
            <a:ext cx="5162562" cy="874389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70"/>
          <p:cNvSpPr txBox="1"/>
          <p:nvPr>
            <p:ph type="title"/>
          </p:nvPr>
        </p:nvSpPr>
        <p:spPr>
          <a:xfrm>
            <a:off x="5723400" y="15749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6" name="Google Shape;86;p70"/>
          <p:cNvSpPr txBox="1"/>
          <p:nvPr>
            <p:ph idx="1" type="subTitle"/>
          </p:nvPr>
        </p:nvSpPr>
        <p:spPr>
          <a:xfrm>
            <a:off x="6070800" y="20380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70"/>
          <p:cNvSpPr txBox="1"/>
          <p:nvPr>
            <p:ph idx="2" type="title"/>
          </p:nvPr>
        </p:nvSpPr>
        <p:spPr>
          <a:xfrm>
            <a:off x="1705700" y="26474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70"/>
          <p:cNvSpPr txBox="1"/>
          <p:nvPr>
            <p:ph idx="3" type="subTitle"/>
          </p:nvPr>
        </p:nvSpPr>
        <p:spPr>
          <a:xfrm>
            <a:off x="2053100" y="31105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70"/>
          <p:cNvSpPr txBox="1"/>
          <p:nvPr>
            <p:ph idx="4" type="title"/>
          </p:nvPr>
        </p:nvSpPr>
        <p:spPr>
          <a:xfrm>
            <a:off x="5723400" y="3566325"/>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70"/>
          <p:cNvSpPr txBox="1"/>
          <p:nvPr>
            <p:ph idx="5" type="subTitle"/>
          </p:nvPr>
        </p:nvSpPr>
        <p:spPr>
          <a:xfrm>
            <a:off x="6070800" y="4029456"/>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70"/>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92" name="Shape 92"/>
        <p:cNvGrpSpPr/>
        <p:nvPr/>
      </p:nvGrpSpPr>
      <p:grpSpPr>
        <a:xfrm>
          <a:off x="0" y="0"/>
          <a:ext cx="0" cy="0"/>
          <a:chOff x="0" y="0"/>
          <a:chExt cx="0" cy="0"/>
        </a:xfrm>
      </p:grpSpPr>
      <p:sp>
        <p:nvSpPr>
          <p:cNvPr id="93" name="Google Shape;93;p71"/>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 name="Google Shape;94;p71"/>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 name="Google Shape;95;p71"/>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 name="Google Shape;96;p71"/>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71"/>
          <p:cNvSpPr txBox="1"/>
          <p:nvPr>
            <p:ph type="title"/>
          </p:nvPr>
        </p:nvSpPr>
        <p:spPr>
          <a:xfrm>
            <a:off x="720000"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8" name="Google Shape;98;p71"/>
          <p:cNvSpPr txBox="1"/>
          <p:nvPr>
            <p:ph idx="1" type="subTitle"/>
          </p:nvPr>
        </p:nvSpPr>
        <p:spPr>
          <a:xfrm>
            <a:off x="720000"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 name="Google Shape;99;p71"/>
          <p:cNvSpPr txBox="1"/>
          <p:nvPr>
            <p:ph idx="2" type="title"/>
          </p:nvPr>
        </p:nvSpPr>
        <p:spPr>
          <a:xfrm>
            <a:off x="3419269"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0" name="Google Shape;100;p71"/>
          <p:cNvSpPr txBox="1"/>
          <p:nvPr>
            <p:ph idx="3" type="subTitle"/>
          </p:nvPr>
        </p:nvSpPr>
        <p:spPr>
          <a:xfrm>
            <a:off x="3419269"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 name="Google Shape;101;p71"/>
          <p:cNvSpPr txBox="1"/>
          <p:nvPr>
            <p:ph idx="4" type="title"/>
          </p:nvPr>
        </p:nvSpPr>
        <p:spPr>
          <a:xfrm>
            <a:off x="720000"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2" name="Google Shape;102;p71"/>
          <p:cNvSpPr txBox="1"/>
          <p:nvPr>
            <p:ph idx="5" type="subTitle"/>
          </p:nvPr>
        </p:nvSpPr>
        <p:spPr>
          <a:xfrm>
            <a:off x="720000"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 name="Google Shape;103;p71"/>
          <p:cNvSpPr txBox="1"/>
          <p:nvPr>
            <p:ph idx="6" type="title"/>
          </p:nvPr>
        </p:nvSpPr>
        <p:spPr>
          <a:xfrm>
            <a:off x="3419269"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4" name="Google Shape;104;p71"/>
          <p:cNvSpPr txBox="1"/>
          <p:nvPr>
            <p:ph idx="7" type="subTitle"/>
          </p:nvPr>
        </p:nvSpPr>
        <p:spPr>
          <a:xfrm>
            <a:off x="3419269"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71"/>
          <p:cNvSpPr txBox="1"/>
          <p:nvPr>
            <p:ph idx="8" type="title"/>
          </p:nvPr>
        </p:nvSpPr>
        <p:spPr>
          <a:xfrm>
            <a:off x="6118545"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 name="Google Shape;106;p71"/>
          <p:cNvSpPr txBox="1"/>
          <p:nvPr>
            <p:ph idx="9" type="subTitle"/>
          </p:nvPr>
        </p:nvSpPr>
        <p:spPr>
          <a:xfrm>
            <a:off x="6118545"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71"/>
          <p:cNvSpPr txBox="1"/>
          <p:nvPr>
            <p:ph idx="13" type="title"/>
          </p:nvPr>
        </p:nvSpPr>
        <p:spPr>
          <a:xfrm>
            <a:off x="6118545"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8" name="Google Shape;108;p71"/>
          <p:cNvSpPr txBox="1"/>
          <p:nvPr>
            <p:ph idx="14" type="subTitle"/>
          </p:nvPr>
        </p:nvSpPr>
        <p:spPr>
          <a:xfrm>
            <a:off x="6118545"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 name="Google Shape;109;p71"/>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10" name="Shape 110"/>
        <p:cNvGrpSpPr/>
        <p:nvPr/>
      </p:nvGrpSpPr>
      <p:grpSpPr>
        <a:xfrm>
          <a:off x="0" y="0"/>
          <a:ext cx="0" cy="0"/>
          <a:chOff x="0" y="0"/>
          <a:chExt cx="0" cy="0"/>
        </a:xfrm>
      </p:grpSpPr>
      <p:sp>
        <p:nvSpPr>
          <p:cNvPr id="111" name="Google Shape;111;p72"/>
          <p:cNvSpPr/>
          <p:nvPr/>
        </p:nvSpPr>
        <p:spPr>
          <a:xfrm flipH="1" rot="-98">
            <a:off x="-176787" y="-1092039"/>
            <a:ext cx="9497574" cy="514323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2"/>
          <p:cNvSpPr txBox="1"/>
          <p:nvPr>
            <p:ph type="title"/>
          </p:nvPr>
        </p:nvSpPr>
        <p:spPr>
          <a:xfrm>
            <a:off x="2061100" y="535000"/>
            <a:ext cx="6367800" cy="201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113" name="Shape 113"/>
        <p:cNvGrpSpPr/>
        <p:nvPr/>
      </p:nvGrpSpPr>
      <p:grpSpPr>
        <a:xfrm>
          <a:off x="0" y="0"/>
          <a:ext cx="0" cy="0"/>
          <a:chOff x="0" y="0"/>
          <a:chExt cx="0" cy="0"/>
        </a:xfrm>
      </p:grpSpPr>
      <p:sp>
        <p:nvSpPr>
          <p:cNvPr id="114" name="Google Shape;114;p73"/>
          <p:cNvSpPr/>
          <p:nvPr/>
        </p:nvSpPr>
        <p:spPr>
          <a:xfrm rot="-10799924">
            <a:off x="-159178" y="1321179"/>
            <a:ext cx="9823464" cy="795420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3"/>
          <p:cNvSpPr txBox="1"/>
          <p:nvPr>
            <p:ph type="title"/>
          </p:nvPr>
        </p:nvSpPr>
        <p:spPr>
          <a:xfrm>
            <a:off x="3865000" y="4076600"/>
            <a:ext cx="45639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6" name="Google Shape;116;p73"/>
          <p:cNvSpPr txBox="1"/>
          <p:nvPr>
            <p:ph idx="1" type="subTitle"/>
          </p:nvPr>
        </p:nvSpPr>
        <p:spPr>
          <a:xfrm>
            <a:off x="3992500" y="2676625"/>
            <a:ext cx="4436100" cy="140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74"/>
          <p:cNvSpPr/>
          <p:nvPr/>
        </p:nvSpPr>
        <p:spPr>
          <a:xfrm flipH="1" rot="10799942">
            <a:off x="-144703" y="2613951"/>
            <a:ext cx="9536346" cy="529291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4"/>
          <p:cNvSpPr txBox="1"/>
          <p:nvPr>
            <p:ph type="title"/>
          </p:nvPr>
        </p:nvSpPr>
        <p:spPr>
          <a:xfrm>
            <a:off x="724900" y="3657600"/>
            <a:ext cx="7704000" cy="95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2">
    <p:bg>
      <p:bgPr>
        <a:solidFill>
          <a:schemeClr val="lt1"/>
        </a:solidFill>
      </p:bgPr>
    </p:bg>
    <p:spTree>
      <p:nvGrpSpPr>
        <p:cNvPr id="120" name="Shape 120"/>
        <p:cNvGrpSpPr/>
        <p:nvPr/>
      </p:nvGrpSpPr>
      <p:grpSpPr>
        <a:xfrm>
          <a:off x="0" y="0"/>
          <a:ext cx="0" cy="0"/>
          <a:chOff x="0" y="0"/>
          <a:chExt cx="0" cy="0"/>
        </a:xfrm>
      </p:grpSpPr>
      <p:sp>
        <p:nvSpPr>
          <p:cNvPr id="121" name="Google Shape;121;p75"/>
          <p:cNvSpPr txBox="1"/>
          <p:nvPr>
            <p:ph type="title"/>
          </p:nvPr>
        </p:nvSpPr>
        <p:spPr>
          <a:xfrm>
            <a:off x="720000" y="1908300"/>
            <a:ext cx="4083900" cy="125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2" name="Google Shape;122;p75"/>
          <p:cNvSpPr txBox="1"/>
          <p:nvPr>
            <p:ph idx="1" type="subTitle"/>
          </p:nvPr>
        </p:nvSpPr>
        <p:spPr>
          <a:xfrm>
            <a:off x="715100" y="3258525"/>
            <a:ext cx="4083900" cy="10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3" name="Google Shape;123;p75"/>
          <p:cNvSpPr/>
          <p:nvPr/>
        </p:nvSpPr>
        <p:spPr>
          <a:xfrm flipH="1" rot="-5400033">
            <a:off x="-5183492" y="-19289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24" name="Shape 124"/>
        <p:cNvGrpSpPr/>
        <p:nvPr/>
      </p:nvGrpSpPr>
      <p:grpSpPr>
        <a:xfrm>
          <a:off x="0" y="0"/>
          <a:ext cx="0" cy="0"/>
          <a:chOff x="0" y="0"/>
          <a:chExt cx="0" cy="0"/>
        </a:xfrm>
      </p:grpSpPr>
      <p:sp>
        <p:nvSpPr>
          <p:cNvPr id="125" name="Google Shape;125;p76"/>
          <p:cNvSpPr/>
          <p:nvPr/>
        </p:nvSpPr>
        <p:spPr>
          <a:xfrm rot="-129427">
            <a:off x="-563426" y="-4868445"/>
            <a:ext cx="10009567" cy="838631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6"/>
          <p:cNvSpPr txBox="1"/>
          <p:nvPr>
            <p:ph hasCustomPrompt="1" type="title"/>
          </p:nvPr>
        </p:nvSpPr>
        <p:spPr>
          <a:xfrm>
            <a:off x="715100" y="535000"/>
            <a:ext cx="6576000" cy="125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127" name="Google Shape;127;p76"/>
          <p:cNvSpPr txBox="1"/>
          <p:nvPr>
            <p:ph idx="1" type="subTitle"/>
          </p:nvPr>
        </p:nvSpPr>
        <p:spPr>
          <a:xfrm>
            <a:off x="715100" y="1615450"/>
            <a:ext cx="6576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a:lnSpc>
                <a:spcPct val="100000"/>
              </a:lnSpc>
              <a:spcBef>
                <a:spcPts val="120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accent3"/>
        </a:solidFill>
      </p:bgPr>
    </p:bg>
    <p:spTree>
      <p:nvGrpSpPr>
        <p:cNvPr id="128" name="Shape 128"/>
        <p:cNvGrpSpPr/>
        <p:nvPr/>
      </p:nvGrpSpPr>
      <p:grpSpPr>
        <a:xfrm>
          <a:off x="0" y="0"/>
          <a:ext cx="0" cy="0"/>
          <a:chOff x="0" y="0"/>
          <a:chExt cx="0" cy="0"/>
        </a:xfrm>
      </p:grpSpPr>
      <p:sp>
        <p:nvSpPr>
          <p:cNvPr id="129" name="Google Shape;129;p77"/>
          <p:cNvSpPr/>
          <p:nvPr/>
        </p:nvSpPr>
        <p:spPr>
          <a:xfrm flipH="1" rot="2699923">
            <a:off x="-798094" y="872280"/>
            <a:ext cx="5136977" cy="403388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77"/>
          <p:cNvSpPr/>
          <p:nvPr/>
        </p:nvSpPr>
        <p:spPr>
          <a:xfrm flipH="1" rot="-9154638">
            <a:off x="4119374" y="-730832"/>
            <a:ext cx="5136988" cy="507974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 name="Google Shape;131;p77"/>
          <p:cNvSpPr/>
          <p:nvPr/>
        </p:nvSpPr>
        <p:spPr>
          <a:xfrm rot="-7121299">
            <a:off x="2460957" y="-339764"/>
            <a:ext cx="7043532" cy="706813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 name="Google Shape;132;p77"/>
          <p:cNvSpPr/>
          <p:nvPr/>
        </p:nvSpPr>
        <p:spPr>
          <a:xfrm rot="4406594">
            <a:off x="183526" y="-1446441"/>
            <a:ext cx="6720692" cy="670567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 name="Google Shape;133;p77"/>
          <p:cNvSpPr txBox="1"/>
          <p:nvPr>
            <p:ph type="title"/>
          </p:nvPr>
        </p:nvSpPr>
        <p:spPr>
          <a:xfrm>
            <a:off x="1284000" y="540000"/>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4" name="Google Shape;134;p77"/>
          <p:cNvSpPr txBox="1"/>
          <p:nvPr>
            <p:ph idx="1" type="subTitle"/>
          </p:nvPr>
        </p:nvSpPr>
        <p:spPr>
          <a:xfrm>
            <a:off x="1284000" y="1246025"/>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5" name="Google Shape;135;p77"/>
          <p:cNvSpPr txBox="1"/>
          <p:nvPr>
            <p:ph idx="2" type="title"/>
          </p:nvPr>
        </p:nvSpPr>
        <p:spPr>
          <a:xfrm>
            <a:off x="1284000" y="199613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6" name="Google Shape;136;p77"/>
          <p:cNvSpPr txBox="1"/>
          <p:nvPr>
            <p:ph idx="3" type="subTitle"/>
          </p:nvPr>
        </p:nvSpPr>
        <p:spPr>
          <a:xfrm>
            <a:off x="1284000" y="270216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77"/>
          <p:cNvSpPr txBox="1"/>
          <p:nvPr>
            <p:ph idx="4" type="title"/>
          </p:nvPr>
        </p:nvSpPr>
        <p:spPr>
          <a:xfrm>
            <a:off x="1284000" y="345228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8" name="Google Shape;138;p77"/>
          <p:cNvSpPr txBox="1"/>
          <p:nvPr>
            <p:ph idx="5" type="subTitle"/>
          </p:nvPr>
        </p:nvSpPr>
        <p:spPr>
          <a:xfrm>
            <a:off x="1284000" y="415831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2" name="Shape 12"/>
        <p:cNvGrpSpPr/>
        <p:nvPr/>
      </p:nvGrpSpPr>
      <p:grpSpPr>
        <a:xfrm>
          <a:off x="0" y="0"/>
          <a:ext cx="0" cy="0"/>
          <a:chOff x="0" y="0"/>
          <a:chExt cx="0" cy="0"/>
        </a:xfrm>
      </p:grpSpPr>
      <p:sp>
        <p:nvSpPr>
          <p:cNvPr id="13" name="Google Shape;13;p60"/>
          <p:cNvSpPr/>
          <p:nvPr/>
        </p:nvSpPr>
        <p:spPr>
          <a:xfrm flipH="1" rot="-5541284">
            <a:off x="2826278" y="-1542061"/>
            <a:ext cx="5509574" cy="822644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 name="Google Shape;14;p60"/>
          <p:cNvSpPr/>
          <p:nvPr/>
        </p:nvSpPr>
        <p:spPr>
          <a:xfrm flipH="1" rot="-5899740">
            <a:off x="-96631" y="-2002755"/>
            <a:ext cx="9124937" cy="97807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 name="Google Shape;15;p6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 name="Google Shape;16;p60"/>
          <p:cNvSpPr txBox="1"/>
          <p:nvPr>
            <p:ph idx="1" type="body"/>
          </p:nvPr>
        </p:nvSpPr>
        <p:spPr>
          <a:xfrm>
            <a:off x="720000" y="1152475"/>
            <a:ext cx="7704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dk2"/>
        </a:solidFill>
      </p:bgPr>
    </p:bg>
    <p:spTree>
      <p:nvGrpSpPr>
        <p:cNvPr id="139" name="Shape 139"/>
        <p:cNvGrpSpPr/>
        <p:nvPr/>
      </p:nvGrpSpPr>
      <p:grpSpPr>
        <a:xfrm>
          <a:off x="0" y="0"/>
          <a:ext cx="0" cy="0"/>
          <a:chOff x="0" y="0"/>
          <a:chExt cx="0" cy="0"/>
        </a:xfrm>
      </p:grpSpPr>
      <p:sp>
        <p:nvSpPr>
          <p:cNvPr id="140" name="Google Shape;140;p78"/>
          <p:cNvSpPr/>
          <p:nvPr/>
        </p:nvSpPr>
        <p:spPr>
          <a:xfrm flipH="1" rot="-36">
            <a:off x="-218050" y="-2190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78"/>
          <p:cNvSpPr/>
          <p:nvPr/>
        </p:nvSpPr>
        <p:spPr>
          <a:xfrm flipH="1" rot="10799964">
            <a:off x="4506350" y="-1047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78"/>
          <p:cNvSpPr/>
          <p:nvPr/>
        </p:nvSpPr>
        <p:spPr>
          <a:xfrm flipH="1" rot="-36">
            <a:off x="-65660" y="-12671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78"/>
          <p:cNvSpPr/>
          <p:nvPr/>
        </p:nvSpPr>
        <p:spPr>
          <a:xfrm flipH="1" rot="10799964">
            <a:off x="4277740" y="-6575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78"/>
          <p:cNvSpPr txBox="1"/>
          <p:nvPr>
            <p:ph idx="1" type="subTitle"/>
          </p:nvPr>
        </p:nvSpPr>
        <p:spPr>
          <a:xfrm>
            <a:off x="760625"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5" name="Google Shape;145;p78"/>
          <p:cNvSpPr txBox="1"/>
          <p:nvPr>
            <p:ph idx="2" type="subTitle"/>
          </p:nvPr>
        </p:nvSpPr>
        <p:spPr>
          <a:xfrm>
            <a:off x="3413513"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6" name="Google Shape;146;p78"/>
          <p:cNvSpPr txBox="1"/>
          <p:nvPr>
            <p:ph idx="3" type="subTitle"/>
          </p:nvPr>
        </p:nvSpPr>
        <p:spPr>
          <a:xfrm>
            <a:off x="6029988"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7" name="Google Shape;147;p78"/>
          <p:cNvSpPr txBox="1"/>
          <p:nvPr>
            <p:ph type="title"/>
          </p:nvPr>
        </p:nvSpPr>
        <p:spPr>
          <a:xfrm>
            <a:off x="7604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8" name="Google Shape;148;p78"/>
          <p:cNvSpPr txBox="1"/>
          <p:nvPr>
            <p:ph idx="4" type="title"/>
          </p:nvPr>
        </p:nvSpPr>
        <p:spPr>
          <a:xfrm>
            <a:off x="34133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9" name="Google Shape;149;p78"/>
          <p:cNvSpPr txBox="1"/>
          <p:nvPr>
            <p:ph idx="5" type="title"/>
          </p:nvPr>
        </p:nvSpPr>
        <p:spPr>
          <a:xfrm>
            <a:off x="6029850"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50" name="Google Shape;150;p78"/>
          <p:cNvSpPr txBox="1"/>
          <p:nvPr>
            <p:ph idx="6" type="title"/>
          </p:nvPr>
        </p:nvSpPr>
        <p:spPr>
          <a:xfrm>
            <a:off x="728375" y="530525"/>
            <a:ext cx="7687200" cy="4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151" name="Shape 151"/>
        <p:cNvGrpSpPr/>
        <p:nvPr/>
      </p:nvGrpSpPr>
      <p:grpSpPr>
        <a:xfrm>
          <a:off x="0" y="0"/>
          <a:ext cx="0" cy="0"/>
          <a:chOff x="0" y="0"/>
          <a:chExt cx="0" cy="0"/>
        </a:xfrm>
      </p:grpSpPr>
      <p:sp>
        <p:nvSpPr>
          <p:cNvPr id="152" name="Google Shape;152;p79"/>
          <p:cNvSpPr/>
          <p:nvPr/>
        </p:nvSpPr>
        <p:spPr>
          <a:xfrm flipH="1" rot="-486386">
            <a:off x="-1902568" y="-640257"/>
            <a:ext cx="12387502" cy="596078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9"/>
          <p:cNvSpPr/>
          <p:nvPr/>
        </p:nvSpPr>
        <p:spPr>
          <a:xfrm flipH="1" rot="-486381">
            <a:off x="-289330" y="-808575"/>
            <a:ext cx="10000337" cy="596078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79"/>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bg>
      <p:bgPr>
        <a:solidFill>
          <a:schemeClr val="dk2"/>
        </a:solidFill>
      </p:bgPr>
    </p:bg>
    <p:spTree>
      <p:nvGrpSpPr>
        <p:cNvPr id="155" name="Shape 155"/>
        <p:cNvGrpSpPr/>
        <p:nvPr/>
      </p:nvGrpSpPr>
      <p:grpSpPr>
        <a:xfrm>
          <a:off x="0" y="0"/>
          <a:ext cx="0" cy="0"/>
          <a:chOff x="0" y="0"/>
          <a:chExt cx="0" cy="0"/>
        </a:xfrm>
      </p:grpSpPr>
      <p:sp>
        <p:nvSpPr>
          <p:cNvPr id="156" name="Google Shape;156;p80"/>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0"/>
          <p:cNvSpPr/>
          <p:nvPr/>
        </p:nvSpPr>
        <p:spPr>
          <a:xfrm flipH="1" rot="-5400036">
            <a:off x="847747" y="-847719"/>
            <a:ext cx="5143500" cy="683893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0"/>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0"/>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
    <p:bg>
      <p:bgPr>
        <a:solidFill>
          <a:schemeClr val="accent3"/>
        </a:solidFill>
      </p:bgPr>
    </p:bg>
    <p:spTree>
      <p:nvGrpSpPr>
        <p:cNvPr id="160" name="Shape 160"/>
        <p:cNvGrpSpPr/>
        <p:nvPr/>
      </p:nvGrpSpPr>
      <p:grpSpPr>
        <a:xfrm>
          <a:off x="0" y="0"/>
          <a:ext cx="0" cy="0"/>
          <a:chOff x="0" y="0"/>
          <a:chExt cx="0" cy="0"/>
        </a:xfrm>
      </p:grpSpPr>
      <p:sp>
        <p:nvSpPr>
          <p:cNvPr id="161" name="Google Shape;161;p81"/>
          <p:cNvSpPr/>
          <p:nvPr/>
        </p:nvSpPr>
        <p:spPr>
          <a:xfrm flipH="1" rot="-9708718">
            <a:off x="4327104" y="-249784"/>
            <a:ext cx="5143497" cy="548364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1"/>
          <p:cNvSpPr/>
          <p:nvPr/>
        </p:nvSpPr>
        <p:spPr>
          <a:xfrm flipH="1" rot="-9942330">
            <a:off x="4501069" y="230937"/>
            <a:ext cx="4631551" cy="408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1"/>
          <p:cNvSpPr/>
          <p:nvPr/>
        </p:nvSpPr>
        <p:spPr>
          <a:xfrm flipH="1" rot="-9942329">
            <a:off x="-901844" y="-630180"/>
            <a:ext cx="10442362" cy="715471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1"/>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2_1_1">
    <p:bg>
      <p:bgPr>
        <a:solidFill>
          <a:schemeClr val="dk2"/>
        </a:solidFill>
      </p:bgPr>
    </p:bg>
    <p:spTree>
      <p:nvGrpSpPr>
        <p:cNvPr id="165" name="Shape 165"/>
        <p:cNvGrpSpPr/>
        <p:nvPr/>
      </p:nvGrpSpPr>
      <p:grpSpPr>
        <a:xfrm>
          <a:off x="0" y="0"/>
          <a:ext cx="0" cy="0"/>
          <a:chOff x="0" y="0"/>
          <a:chExt cx="0" cy="0"/>
        </a:xfrm>
      </p:grpSpPr>
      <p:sp>
        <p:nvSpPr>
          <p:cNvPr id="166" name="Google Shape;166;p82"/>
          <p:cNvSpPr/>
          <p:nvPr/>
        </p:nvSpPr>
        <p:spPr>
          <a:xfrm rot="5400071">
            <a:off x="-157036" y="-350253"/>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2"/>
          <p:cNvSpPr/>
          <p:nvPr/>
        </p:nvSpPr>
        <p:spPr>
          <a:xfrm rot="-5399929">
            <a:off x="4319714" y="-437227"/>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2"/>
          <p:cNvSpPr/>
          <p:nvPr/>
        </p:nvSpPr>
        <p:spPr>
          <a:xfrm rot="-5399929">
            <a:off x="4564180" y="217369"/>
            <a:ext cx="5197230" cy="46862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2"/>
          <p:cNvSpPr/>
          <p:nvPr/>
        </p:nvSpPr>
        <p:spPr>
          <a:xfrm rot="5400069">
            <a:off x="-257989" y="-370647"/>
            <a:ext cx="5387688" cy="56717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2"/>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lt1"/>
        </a:solidFill>
      </p:bgPr>
    </p:bg>
    <p:spTree>
      <p:nvGrpSpPr>
        <p:cNvPr id="171" name="Shape 171"/>
        <p:cNvGrpSpPr/>
        <p:nvPr/>
      </p:nvGrpSpPr>
      <p:grpSpPr>
        <a:xfrm>
          <a:off x="0" y="0"/>
          <a:ext cx="0" cy="0"/>
          <a:chOff x="0" y="0"/>
          <a:chExt cx="0" cy="0"/>
        </a:xfrm>
      </p:grpSpPr>
      <p:sp>
        <p:nvSpPr>
          <p:cNvPr id="172" name="Google Shape;172;p83"/>
          <p:cNvSpPr/>
          <p:nvPr/>
        </p:nvSpPr>
        <p:spPr>
          <a:xfrm rot="9893784">
            <a:off x="1120921" y="1782382"/>
            <a:ext cx="9601305" cy="115223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3"/>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174" name="Google Shape;174;p83"/>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175" name="Google Shape;175;p83"/>
          <p:cNvSpPr txBox="1"/>
          <p:nvPr>
            <p:ph type="title"/>
          </p:nvPr>
        </p:nvSpPr>
        <p:spPr>
          <a:xfrm>
            <a:off x="4415200" y="2588100"/>
            <a:ext cx="4013700" cy="59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6" name="Google Shape;176;p83"/>
          <p:cNvSpPr txBox="1"/>
          <p:nvPr>
            <p:ph idx="1" type="subTitle"/>
          </p:nvPr>
        </p:nvSpPr>
        <p:spPr>
          <a:xfrm>
            <a:off x="4415000" y="3325325"/>
            <a:ext cx="4013700" cy="1283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sz="18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accent3"/>
        </a:solidFill>
      </p:bgPr>
    </p:bg>
    <p:spTree>
      <p:nvGrpSpPr>
        <p:cNvPr id="177" name="Shape 177"/>
        <p:cNvGrpSpPr/>
        <p:nvPr/>
      </p:nvGrpSpPr>
      <p:grpSpPr>
        <a:xfrm>
          <a:off x="0" y="0"/>
          <a:ext cx="0" cy="0"/>
          <a:chOff x="0" y="0"/>
          <a:chExt cx="0" cy="0"/>
        </a:xfrm>
      </p:grpSpPr>
      <p:sp>
        <p:nvSpPr>
          <p:cNvPr id="178" name="Google Shape;178;p84"/>
          <p:cNvSpPr/>
          <p:nvPr/>
        </p:nvSpPr>
        <p:spPr>
          <a:xfrm rot="1077026">
            <a:off x="-451651" y="-2378121"/>
            <a:ext cx="10535104" cy="807842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4"/>
          <p:cNvSpPr/>
          <p:nvPr/>
        </p:nvSpPr>
        <p:spPr>
          <a:xfrm rot="1077026">
            <a:off x="-511091" y="-2134826"/>
            <a:ext cx="10535104" cy="7475195"/>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4"/>
          <p:cNvSpPr txBox="1"/>
          <p:nvPr>
            <p:ph type="title"/>
          </p:nvPr>
        </p:nvSpPr>
        <p:spPr>
          <a:xfrm>
            <a:off x="4773975" y="1447050"/>
            <a:ext cx="360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1" name="Google Shape;181;p84"/>
          <p:cNvSpPr txBox="1"/>
          <p:nvPr>
            <p:ph idx="1" type="subTitle"/>
          </p:nvPr>
        </p:nvSpPr>
        <p:spPr>
          <a:xfrm>
            <a:off x="4773975" y="2019753"/>
            <a:ext cx="3609600" cy="121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182" name="Shape 182"/>
        <p:cNvGrpSpPr/>
        <p:nvPr/>
      </p:nvGrpSpPr>
      <p:grpSpPr>
        <a:xfrm>
          <a:off x="0" y="0"/>
          <a:ext cx="0" cy="0"/>
          <a:chOff x="0" y="0"/>
          <a:chExt cx="0" cy="0"/>
        </a:xfrm>
      </p:grpSpPr>
      <p:sp>
        <p:nvSpPr>
          <p:cNvPr id="183" name="Google Shape;183;p85"/>
          <p:cNvSpPr/>
          <p:nvPr/>
        </p:nvSpPr>
        <p:spPr>
          <a:xfrm rot="-3600025">
            <a:off x="-616625" y="-3632715"/>
            <a:ext cx="9406596" cy="1123082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5"/>
          <p:cNvSpPr/>
          <p:nvPr/>
        </p:nvSpPr>
        <p:spPr>
          <a:xfrm rot="-3600029">
            <a:off x="-1174861" y="-3715080"/>
            <a:ext cx="10705227" cy="1020533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5"/>
          <p:cNvSpPr txBox="1"/>
          <p:nvPr>
            <p:ph type="title"/>
          </p:nvPr>
        </p:nvSpPr>
        <p:spPr>
          <a:xfrm flipH="1">
            <a:off x="737593" y="1675682"/>
            <a:ext cx="3077400" cy="56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6" name="Google Shape;186;p85"/>
          <p:cNvSpPr txBox="1"/>
          <p:nvPr>
            <p:ph idx="1" type="subTitle"/>
          </p:nvPr>
        </p:nvSpPr>
        <p:spPr>
          <a:xfrm flipH="1">
            <a:off x="737593" y="2241118"/>
            <a:ext cx="3077400" cy="122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accent3"/>
        </a:solidFill>
      </p:bgPr>
    </p:bg>
    <p:spTree>
      <p:nvGrpSpPr>
        <p:cNvPr id="187" name="Shape 187"/>
        <p:cNvGrpSpPr/>
        <p:nvPr/>
      </p:nvGrpSpPr>
      <p:grpSpPr>
        <a:xfrm>
          <a:off x="0" y="0"/>
          <a:ext cx="0" cy="0"/>
          <a:chOff x="0" y="0"/>
          <a:chExt cx="0" cy="0"/>
        </a:xfrm>
      </p:grpSpPr>
      <p:sp>
        <p:nvSpPr>
          <p:cNvPr id="188" name="Google Shape;188;p86"/>
          <p:cNvSpPr/>
          <p:nvPr/>
        </p:nvSpPr>
        <p:spPr>
          <a:xfrm flipH="1" rot="-1503190">
            <a:off x="-933447" y="-2997749"/>
            <a:ext cx="11438521" cy="88267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6"/>
          <p:cNvSpPr/>
          <p:nvPr/>
        </p:nvSpPr>
        <p:spPr>
          <a:xfrm flipH="1" rot="-1503190">
            <a:off x="-1372020" y="-1943563"/>
            <a:ext cx="11438521" cy="7475191"/>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6"/>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191" name="Google Shape;191;p86"/>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192" name="Google Shape;192;p86"/>
          <p:cNvSpPr txBox="1"/>
          <p:nvPr>
            <p:ph type="title"/>
          </p:nvPr>
        </p:nvSpPr>
        <p:spPr>
          <a:xfrm>
            <a:off x="4273200" y="1675644"/>
            <a:ext cx="31515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3" name="Google Shape;193;p86"/>
          <p:cNvSpPr txBox="1"/>
          <p:nvPr>
            <p:ph idx="1" type="subTitle"/>
          </p:nvPr>
        </p:nvSpPr>
        <p:spPr>
          <a:xfrm>
            <a:off x="4273200" y="2273256"/>
            <a:ext cx="3151500" cy="119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solidFill>
          <a:schemeClr val="accent3"/>
        </a:solidFill>
      </p:bgPr>
    </p:bg>
    <p:spTree>
      <p:nvGrpSpPr>
        <p:cNvPr id="194" name="Shape 194"/>
        <p:cNvGrpSpPr/>
        <p:nvPr/>
      </p:nvGrpSpPr>
      <p:grpSpPr>
        <a:xfrm>
          <a:off x="0" y="0"/>
          <a:ext cx="0" cy="0"/>
          <a:chOff x="0" y="0"/>
          <a:chExt cx="0" cy="0"/>
        </a:xfrm>
      </p:grpSpPr>
      <p:sp>
        <p:nvSpPr>
          <p:cNvPr id="195" name="Google Shape;195;p87"/>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87"/>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p87"/>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7"/>
          <p:cNvSpPr/>
          <p:nvPr/>
        </p:nvSpPr>
        <p:spPr>
          <a:xfrm flipH="1" rot="2699947">
            <a:off x="-985224" y="-1611645"/>
            <a:ext cx="7406009" cy="6966017"/>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87"/>
          <p:cNvSpPr txBox="1"/>
          <p:nvPr>
            <p:ph type="title"/>
          </p:nvPr>
        </p:nvSpPr>
        <p:spPr>
          <a:xfrm>
            <a:off x="15666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0" name="Google Shape;200;p87"/>
          <p:cNvSpPr txBox="1"/>
          <p:nvPr>
            <p:ph idx="1" type="subTitle"/>
          </p:nvPr>
        </p:nvSpPr>
        <p:spPr>
          <a:xfrm>
            <a:off x="15666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1" name="Google Shape;201;p87"/>
          <p:cNvSpPr txBox="1"/>
          <p:nvPr>
            <p:ph idx="2" type="title"/>
          </p:nvPr>
        </p:nvSpPr>
        <p:spPr>
          <a:xfrm>
            <a:off x="52410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2" name="Google Shape;202;p87"/>
          <p:cNvSpPr txBox="1"/>
          <p:nvPr>
            <p:ph idx="3" type="subTitle"/>
          </p:nvPr>
        </p:nvSpPr>
        <p:spPr>
          <a:xfrm>
            <a:off x="52410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3" name="Google Shape;203;p87"/>
          <p:cNvSpPr txBox="1"/>
          <p:nvPr>
            <p:ph idx="4"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17" name="Shape 17"/>
        <p:cNvGrpSpPr/>
        <p:nvPr/>
      </p:nvGrpSpPr>
      <p:grpSpPr>
        <a:xfrm>
          <a:off x="0" y="0"/>
          <a:ext cx="0" cy="0"/>
          <a:chOff x="0" y="0"/>
          <a:chExt cx="0" cy="0"/>
        </a:xfrm>
      </p:grpSpPr>
      <p:sp>
        <p:nvSpPr>
          <p:cNvPr id="18" name="Google Shape;18;p61"/>
          <p:cNvSpPr/>
          <p:nvPr/>
        </p:nvSpPr>
        <p:spPr>
          <a:xfrm flipH="1" rot="3699419">
            <a:off x="2131963" y="-12072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1"/>
          <p:cNvSpPr txBox="1"/>
          <p:nvPr>
            <p:ph type="title"/>
          </p:nvPr>
        </p:nvSpPr>
        <p:spPr>
          <a:xfrm>
            <a:off x="2772700" y="905475"/>
            <a:ext cx="5656200" cy="143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atin typeface="Lato"/>
                <a:ea typeface="Lato"/>
                <a:cs typeface="Lato"/>
                <a:sym typeface="Lato"/>
              </a:defRPr>
            </a:lvl2pPr>
            <a:lvl3pPr lvl="2" algn="l">
              <a:lnSpc>
                <a:spcPct val="100000"/>
              </a:lnSpc>
              <a:spcBef>
                <a:spcPts val="0"/>
              </a:spcBef>
              <a:spcAft>
                <a:spcPts val="0"/>
              </a:spcAft>
              <a:buSzPts val="3500"/>
              <a:buNone/>
              <a:defRPr>
                <a:latin typeface="Lato"/>
                <a:ea typeface="Lato"/>
                <a:cs typeface="Lato"/>
                <a:sym typeface="Lato"/>
              </a:defRPr>
            </a:lvl3pPr>
            <a:lvl4pPr lvl="3" algn="l">
              <a:lnSpc>
                <a:spcPct val="100000"/>
              </a:lnSpc>
              <a:spcBef>
                <a:spcPts val="0"/>
              </a:spcBef>
              <a:spcAft>
                <a:spcPts val="0"/>
              </a:spcAft>
              <a:buSzPts val="3500"/>
              <a:buNone/>
              <a:defRPr>
                <a:latin typeface="Lato"/>
                <a:ea typeface="Lato"/>
                <a:cs typeface="Lato"/>
                <a:sym typeface="Lato"/>
              </a:defRPr>
            </a:lvl4pPr>
            <a:lvl5pPr lvl="4" algn="l">
              <a:lnSpc>
                <a:spcPct val="100000"/>
              </a:lnSpc>
              <a:spcBef>
                <a:spcPts val="0"/>
              </a:spcBef>
              <a:spcAft>
                <a:spcPts val="0"/>
              </a:spcAft>
              <a:buSzPts val="3500"/>
              <a:buNone/>
              <a:defRPr>
                <a:latin typeface="Lato"/>
                <a:ea typeface="Lato"/>
                <a:cs typeface="Lato"/>
                <a:sym typeface="Lato"/>
              </a:defRPr>
            </a:lvl5pPr>
            <a:lvl6pPr lvl="5" algn="l">
              <a:lnSpc>
                <a:spcPct val="100000"/>
              </a:lnSpc>
              <a:spcBef>
                <a:spcPts val="0"/>
              </a:spcBef>
              <a:spcAft>
                <a:spcPts val="0"/>
              </a:spcAft>
              <a:buSzPts val="3500"/>
              <a:buNone/>
              <a:defRPr>
                <a:latin typeface="Lato"/>
                <a:ea typeface="Lato"/>
                <a:cs typeface="Lato"/>
                <a:sym typeface="Lato"/>
              </a:defRPr>
            </a:lvl6pPr>
            <a:lvl7pPr lvl="6" algn="l">
              <a:lnSpc>
                <a:spcPct val="100000"/>
              </a:lnSpc>
              <a:spcBef>
                <a:spcPts val="0"/>
              </a:spcBef>
              <a:spcAft>
                <a:spcPts val="0"/>
              </a:spcAft>
              <a:buSzPts val="3500"/>
              <a:buNone/>
              <a:defRPr>
                <a:latin typeface="Lato"/>
                <a:ea typeface="Lato"/>
                <a:cs typeface="Lato"/>
                <a:sym typeface="Lato"/>
              </a:defRPr>
            </a:lvl7pPr>
            <a:lvl8pPr lvl="7" algn="l">
              <a:lnSpc>
                <a:spcPct val="100000"/>
              </a:lnSpc>
              <a:spcBef>
                <a:spcPts val="0"/>
              </a:spcBef>
              <a:spcAft>
                <a:spcPts val="0"/>
              </a:spcAft>
              <a:buSzPts val="3500"/>
              <a:buNone/>
              <a:defRPr>
                <a:latin typeface="Lato"/>
                <a:ea typeface="Lato"/>
                <a:cs typeface="Lato"/>
                <a:sym typeface="Lato"/>
              </a:defRPr>
            </a:lvl8pPr>
            <a:lvl9pPr lvl="8" algn="l">
              <a:lnSpc>
                <a:spcPct val="100000"/>
              </a:lnSpc>
              <a:spcBef>
                <a:spcPts val="0"/>
              </a:spcBef>
              <a:spcAft>
                <a:spcPts val="0"/>
              </a:spcAft>
              <a:buSzPts val="3500"/>
              <a:buNone/>
              <a:defRPr>
                <a:latin typeface="Lato"/>
                <a:ea typeface="Lato"/>
                <a:cs typeface="Lato"/>
                <a:sym typeface="Lato"/>
              </a:defRPr>
            </a:lvl9pPr>
          </a:lstStyle>
          <a:p/>
        </p:txBody>
      </p:sp>
      <p:sp>
        <p:nvSpPr>
          <p:cNvPr id="20" name="Google Shape;20;p61"/>
          <p:cNvSpPr txBox="1"/>
          <p:nvPr>
            <p:ph idx="1" type="subTitle"/>
          </p:nvPr>
        </p:nvSpPr>
        <p:spPr>
          <a:xfrm>
            <a:off x="4200200" y="2345575"/>
            <a:ext cx="4194600" cy="812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6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204" name="Shape 204"/>
        <p:cNvGrpSpPr/>
        <p:nvPr/>
      </p:nvGrpSpPr>
      <p:grpSpPr>
        <a:xfrm>
          <a:off x="0" y="0"/>
          <a:ext cx="0" cy="0"/>
          <a:chOff x="0" y="0"/>
          <a:chExt cx="0" cy="0"/>
        </a:xfrm>
      </p:grpSpPr>
      <p:sp>
        <p:nvSpPr>
          <p:cNvPr id="205" name="Google Shape;205;p88"/>
          <p:cNvSpPr/>
          <p:nvPr/>
        </p:nvSpPr>
        <p:spPr>
          <a:xfrm rot="-5096909">
            <a:off x="-3030721" y="-954161"/>
            <a:ext cx="9823495" cy="7954192"/>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8"/>
          <p:cNvSpPr txBox="1"/>
          <p:nvPr>
            <p:ph type="ctrTitle"/>
          </p:nvPr>
        </p:nvSpPr>
        <p:spPr>
          <a:xfrm>
            <a:off x="748675" y="669825"/>
            <a:ext cx="4284000" cy="9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7" name="Google Shape;207;p88"/>
          <p:cNvSpPr txBox="1"/>
          <p:nvPr>
            <p:ph idx="1" type="subTitle"/>
          </p:nvPr>
        </p:nvSpPr>
        <p:spPr>
          <a:xfrm>
            <a:off x="748675" y="1704550"/>
            <a:ext cx="4293900" cy="18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8" name="Google Shape;208;p88"/>
          <p:cNvSpPr txBox="1"/>
          <p:nvPr/>
        </p:nvSpPr>
        <p:spPr>
          <a:xfrm>
            <a:off x="748675" y="4131300"/>
            <a:ext cx="4008300" cy="45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lt1"/>
                </a:solidFill>
                <a:latin typeface="Poppins"/>
                <a:ea typeface="Poppins"/>
                <a:cs typeface="Poppins"/>
                <a:sym typeface="Poppins"/>
              </a:rPr>
              <a:t>CREDITS: This presentation template was created by </a:t>
            </a:r>
            <a:r>
              <a:rPr b="0" i="0" lang="en" sz="1100" u="none" cap="none" strike="noStrike">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b="0" i="0" lang="en" sz="1100" u="none" cap="none" strike="noStrike">
                <a:solidFill>
                  <a:schemeClr val="lt1"/>
                </a:solidFill>
                <a:latin typeface="Poppins"/>
                <a:ea typeface="Poppins"/>
                <a:cs typeface="Poppins"/>
                <a:sym typeface="Poppins"/>
              </a:rPr>
              <a:t>, including icons by </a:t>
            </a:r>
            <a:r>
              <a:rPr b="0" i="0" lang="en" sz="1100" u="none" cap="none" strike="noStrike">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b="0" i="0" lang="en" sz="1100" u="none" cap="none" strike="noStrike">
                <a:solidFill>
                  <a:schemeClr val="lt1"/>
                </a:solidFill>
                <a:latin typeface="Poppins"/>
                <a:ea typeface="Poppins"/>
                <a:cs typeface="Poppins"/>
                <a:sym typeface="Poppins"/>
              </a:rPr>
              <a:t>, infographics &amp; images by </a:t>
            </a:r>
            <a:r>
              <a:rPr b="0" i="0" lang="en" sz="1100" u="none" cap="none" strike="noStrike">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r>
              <a:rPr b="0" i="0" lang="en" sz="1000" u="none" cap="none" strike="noStrike">
                <a:solidFill>
                  <a:schemeClr val="lt1"/>
                </a:solidFill>
                <a:latin typeface="Anaheim"/>
                <a:ea typeface="Anaheim"/>
                <a:cs typeface="Anaheim"/>
                <a:sym typeface="Anaheim"/>
              </a:rPr>
              <a:t>,</a:t>
            </a:r>
            <a:r>
              <a:rPr b="0" i="0" lang="en" sz="1000" u="none" cap="none" strike="noStrike">
                <a:solidFill>
                  <a:srgbClr val="434343"/>
                </a:solidFill>
                <a:latin typeface="Anaheim"/>
                <a:ea typeface="Anaheim"/>
                <a:cs typeface="Anaheim"/>
                <a:sym typeface="Anaheim"/>
              </a:rPr>
              <a:t> </a:t>
            </a:r>
            <a:r>
              <a:rPr b="0" i="0" lang="en" sz="1100" u="none" cap="none" strike="noStrike">
                <a:solidFill>
                  <a:schemeClr val="lt1"/>
                </a:solidFill>
                <a:latin typeface="Poppins"/>
                <a:ea typeface="Poppins"/>
                <a:cs typeface="Poppins"/>
                <a:sym typeface="Poppins"/>
              </a:rPr>
              <a:t>and illustrations by </a:t>
            </a:r>
            <a:r>
              <a:rPr b="0" i="0" lang="en" sz="1100" u="none" cap="none" strike="noStrike">
                <a:solidFill>
                  <a:schemeClr val="lt1"/>
                </a:solidFill>
                <a:uFill>
                  <a:noFill/>
                </a:uFill>
                <a:latin typeface="Poppins"/>
                <a:ea typeface="Poppins"/>
                <a:cs typeface="Poppins"/>
                <a:sym typeface="Poppins"/>
                <a:hlinkClick r:id="rId5">
                  <a:extLst>
                    <a:ext uri="{A12FA001-AC4F-418D-AE19-62706E023703}">
                      <ahyp:hlinkClr val="tx"/>
                    </a:ext>
                  </a:extLst>
                </a:hlinkClick>
              </a:rPr>
              <a:t>Storyset</a:t>
            </a:r>
            <a:endParaRPr b="0" i="0" sz="11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9" name="Shape 20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bg>
      <p:bgPr>
        <a:solidFill>
          <a:schemeClr val="accent3"/>
        </a:solidFill>
      </p:bgPr>
    </p:bg>
    <p:spTree>
      <p:nvGrpSpPr>
        <p:cNvPr id="210" name="Shape 210"/>
        <p:cNvGrpSpPr/>
        <p:nvPr/>
      </p:nvGrpSpPr>
      <p:grpSpPr>
        <a:xfrm>
          <a:off x="0" y="0"/>
          <a:ext cx="0" cy="0"/>
          <a:chOff x="0" y="0"/>
          <a:chExt cx="0" cy="0"/>
        </a:xfrm>
      </p:grpSpPr>
      <p:sp>
        <p:nvSpPr>
          <p:cNvPr id="211" name="Google Shape;211;p93"/>
          <p:cNvSpPr/>
          <p:nvPr/>
        </p:nvSpPr>
        <p:spPr>
          <a:xfrm flipH="1" rot="5400000">
            <a:off x="751888" y="-1428763"/>
            <a:ext cx="6573420" cy="746760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3"/>
          <p:cNvSpPr/>
          <p:nvPr/>
        </p:nvSpPr>
        <p:spPr>
          <a:xfrm flipH="1" rot="5400000">
            <a:off x="1947638" y="-2138020"/>
            <a:ext cx="6573420" cy="903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bg>
      <p:bgPr>
        <a:solidFill>
          <a:schemeClr val="dk2"/>
        </a:solidFill>
      </p:bgPr>
    </p:bg>
    <p:spTree>
      <p:nvGrpSpPr>
        <p:cNvPr id="213" name="Shape 213"/>
        <p:cNvGrpSpPr/>
        <p:nvPr/>
      </p:nvGrpSpPr>
      <p:grpSpPr>
        <a:xfrm>
          <a:off x="0" y="0"/>
          <a:ext cx="0" cy="0"/>
          <a:chOff x="0" y="0"/>
          <a:chExt cx="0" cy="0"/>
        </a:xfrm>
      </p:grpSpPr>
      <p:sp>
        <p:nvSpPr>
          <p:cNvPr id="214" name="Google Shape;214;p94"/>
          <p:cNvSpPr/>
          <p:nvPr/>
        </p:nvSpPr>
        <p:spPr>
          <a:xfrm flipH="1" rot="9054688">
            <a:off x="-787722" y="-114650"/>
            <a:ext cx="11007140" cy="6335133"/>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4"/>
          <p:cNvSpPr/>
          <p:nvPr/>
        </p:nvSpPr>
        <p:spPr>
          <a:xfrm flipH="1" rot="9054688">
            <a:off x="-338445" y="149913"/>
            <a:ext cx="11007140" cy="824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21" name="Shape 21"/>
        <p:cNvGrpSpPr/>
        <p:nvPr/>
      </p:nvGrpSpPr>
      <p:grpSpPr>
        <a:xfrm>
          <a:off x="0" y="0"/>
          <a:ext cx="0" cy="0"/>
          <a:chOff x="0" y="0"/>
          <a:chExt cx="0" cy="0"/>
        </a:xfrm>
      </p:grpSpPr>
      <p:sp>
        <p:nvSpPr>
          <p:cNvPr id="22" name="Google Shape;22;p62"/>
          <p:cNvSpPr/>
          <p:nvPr/>
        </p:nvSpPr>
        <p:spPr>
          <a:xfrm rot="-3699419">
            <a:off x="-1697087" y="-13545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2"/>
          <p:cNvSpPr txBox="1"/>
          <p:nvPr>
            <p:ph idx="1" type="subTitle"/>
          </p:nvPr>
        </p:nvSpPr>
        <p:spPr>
          <a:xfrm>
            <a:off x="715100" y="894950"/>
            <a:ext cx="40665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 name="Google Shape;24;p62"/>
          <p:cNvSpPr txBox="1"/>
          <p:nvPr>
            <p:ph idx="2" type="subTitle"/>
          </p:nvPr>
        </p:nvSpPr>
        <p:spPr>
          <a:xfrm>
            <a:off x="715100" y="1690925"/>
            <a:ext cx="4066500" cy="127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3"/>
        </a:solidFill>
      </p:bgPr>
    </p:bg>
    <p:spTree>
      <p:nvGrpSpPr>
        <p:cNvPr id="25" name="Shape 25"/>
        <p:cNvGrpSpPr/>
        <p:nvPr/>
      </p:nvGrpSpPr>
      <p:grpSpPr>
        <a:xfrm>
          <a:off x="0" y="0"/>
          <a:ext cx="0" cy="0"/>
          <a:chOff x="0" y="0"/>
          <a:chExt cx="0" cy="0"/>
        </a:xfrm>
      </p:grpSpPr>
      <p:sp>
        <p:nvSpPr>
          <p:cNvPr id="26" name="Google Shape;26;p63"/>
          <p:cNvSpPr/>
          <p:nvPr/>
        </p:nvSpPr>
        <p:spPr>
          <a:xfrm rot="-5581004">
            <a:off x="4260655" y="-1252273"/>
            <a:ext cx="3989378" cy="63325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 name="Google Shape;27;p63"/>
          <p:cNvSpPr/>
          <p:nvPr/>
        </p:nvSpPr>
        <p:spPr>
          <a:xfrm rot="-5710370">
            <a:off x="-509933" y="-2509851"/>
            <a:ext cx="9258315" cy="1044045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 name="Google Shape;28;p63"/>
          <p:cNvSpPr txBox="1"/>
          <p:nvPr>
            <p:ph type="title"/>
          </p:nvPr>
        </p:nvSpPr>
        <p:spPr>
          <a:xfrm>
            <a:off x="15582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63"/>
          <p:cNvSpPr txBox="1"/>
          <p:nvPr>
            <p:ph idx="2" type="title"/>
          </p:nvPr>
        </p:nvSpPr>
        <p:spPr>
          <a:xfrm>
            <a:off x="739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63"/>
          <p:cNvSpPr txBox="1"/>
          <p:nvPr>
            <p:ph idx="1" type="subTitle"/>
          </p:nvPr>
        </p:nvSpPr>
        <p:spPr>
          <a:xfrm>
            <a:off x="15582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3"/>
          <p:cNvSpPr txBox="1"/>
          <p:nvPr>
            <p:ph idx="3" type="title"/>
          </p:nvPr>
        </p:nvSpPr>
        <p:spPr>
          <a:xfrm>
            <a:off x="52326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63"/>
          <p:cNvSpPr txBox="1"/>
          <p:nvPr>
            <p:ph idx="4" type="title"/>
          </p:nvPr>
        </p:nvSpPr>
        <p:spPr>
          <a:xfrm>
            <a:off x="4380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63"/>
          <p:cNvSpPr txBox="1"/>
          <p:nvPr>
            <p:ph idx="5" type="subTitle"/>
          </p:nvPr>
        </p:nvSpPr>
        <p:spPr>
          <a:xfrm>
            <a:off x="52326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3"/>
          <p:cNvSpPr txBox="1"/>
          <p:nvPr>
            <p:ph idx="6" type="title"/>
          </p:nvPr>
        </p:nvSpPr>
        <p:spPr>
          <a:xfrm>
            <a:off x="5248524"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63"/>
          <p:cNvSpPr txBox="1"/>
          <p:nvPr>
            <p:ph idx="7" type="title"/>
          </p:nvPr>
        </p:nvSpPr>
        <p:spPr>
          <a:xfrm>
            <a:off x="4380425" y="35321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 name="Google Shape;36;p63"/>
          <p:cNvSpPr txBox="1"/>
          <p:nvPr>
            <p:ph idx="8" type="subTitle"/>
          </p:nvPr>
        </p:nvSpPr>
        <p:spPr>
          <a:xfrm>
            <a:off x="5250189"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3"/>
          <p:cNvSpPr txBox="1"/>
          <p:nvPr>
            <p:ph idx="9" type="title"/>
          </p:nvPr>
        </p:nvSpPr>
        <p:spPr>
          <a:xfrm>
            <a:off x="1558200"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63"/>
          <p:cNvSpPr txBox="1"/>
          <p:nvPr>
            <p:ph idx="13" type="title"/>
          </p:nvPr>
        </p:nvSpPr>
        <p:spPr>
          <a:xfrm>
            <a:off x="739674" y="3532175"/>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63"/>
          <p:cNvSpPr txBox="1"/>
          <p:nvPr>
            <p:ph idx="14" type="subTitle"/>
          </p:nvPr>
        </p:nvSpPr>
        <p:spPr>
          <a:xfrm>
            <a:off x="1558200"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3"/>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1" name="Shape 41"/>
        <p:cNvGrpSpPr/>
        <p:nvPr/>
      </p:nvGrpSpPr>
      <p:grpSpPr>
        <a:xfrm>
          <a:off x="0" y="0"/>
          <a:ext cx="0" cy="0"/>
          <a:chOff x="0" y="0"/>
          <a:chExt cx="0" cy="0"/>
        </a:xfrm>
      </p:grpSpPr>
      <p:sp>
        <p:nvSpPr>
          <p:cNvPr id="42" name="Google Shape;42;p64"/>
          <p:cNvSpPr/>
          <p:nvPr/>
        </p:nvSpPr>
        <p:spPr>
          <a:xfrm rot="-7820636">
            <a:off x="-2764275" y="1083460"/>
            <a:ext cx="9454879" cy="671997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4"/>
          <p:cNvSpPr txBox="1"/>
          <p:nvPr>
            <p:ph type="title"/>
          </p:nvPr>
        </p:nvSpPr>
        <p:spPr>
          <a:xfrm>
            <a:off x="715100" y="3316350"/>
            <a:ext cx="4449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64"/>
          <p:cNvSpPr txBox="1"/>
          <p:nvPr>
            <p:ph idx="2" type="title"/>
          </p:nvPr>
        </p:nvSpPr>
        <p:spPr>
          <a:xfrm>
            <a:off x="715100" y="2303100"/>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5" name="Google Shape;45;p64"/>
          <p:cNvSpPr txBox="1"/>
          <p:nvPr>
            <p:ph idx="1" type="subTitle"/>
          </p:nvPr>
        </p:nvSpPr>
        <p:spPr>
          <a:xfrm>
            <a:off x="715100" y="4230800"/>
            <a:ext cx="4449000" cy="37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46" name="Shape 46"/>
        <p:cNvGrpSpPr/>
        <p:nvPr/>
      </p:nvGrpSpPr>
      <p:grpSpPr>
        <a:xfrm>
          <a:off x="0" y="0"/>
          <a:ext cx="0" cy="0"/>
          <a:chOff x="0" y="0"/>
          <a:chExt cx="0" cy="0"/>
        </a:xfrm>
      </p:grpSpPr>
      <p:sp>
        <p:nvSpPr>
          <p:cNvPr id="47" name="Google Shape;47;p65"/>
          <p:cNvSpPr/>
          <p:nvPr/>
        </p:nvSpPr>
        <p:spPr>
          <a:xfrm rot="-4705227">
            <a:off x="852381" y="-2410078"/>
            <a:ext cx="7062052" cy="988690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 name="Google Shape;48;p65"/>
          <p:cNvSpPr/>
          <p:nvPr/>
        </p:nvSpPr>
        <p:spPr>
          <a:xfrm flipH="1" rot="5400000">
            <a:off x="9278336" y="-98695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 name="Google Shape;49;p65"/>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0" name="Google Shape;50;p65"/>
          <p:cNvSpPr txBox="1"/>
          <p:nvPr>
            <p:ph idx="1" type="body"/>
          </p:nvPr>
        </p:nvSpPr>
        <p:spPr>
          <a:xfrm>
            <a:off x="720000" y="1466850"/>
            <a:ext cx="5814300" cy="2316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000000"/>
              </a:buClr>
              <a:buSzPts val="1200"/>
              <a:buFont typeface="Arial"/>
              <a:buChar char="○"/>
              <a:defRPr>
                <a:solidFill>
                  <a:srgbClr val="434343"/>
                </a:solidFill>
              </a:defRPr>
            </a:lvl2pPr>
            <a:lvl3pPr indent="-304800" lvl="2" marL="1371600" algn="l">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algn="l">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algn="l">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algn="l">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algn="l">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algn="l">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algn="l">
              <a:lnSpc>
                <a:spcPct val="115000"/>
              </a:lnSpc>
              <a:spcBef>
                <a:spcPts val="0"/>
              </a:spcBef>
              <a:spcAft>
                <a:spcPts val="0"/>
              </a:spcAft>
              <a:buClr>
                <a:srgbClr val="000000"/>
              </a:buClr>
              <a:buSzPts val="1200"/>
              <a:buFont typeface="Arial"/>
              <a:buChar char="■"/>
              <a:defRPr>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51" name="Shape 51"/>
        <p:cNvGrpSpPr/>
        <p:nvPr/>
      </p:nvGrpSpPr>
      <p:grpSpPr>
        <a:xfrm>
          <a:off x="0" y="0"/>
          <a:ext cx="0" cy="0"/>
          <a:chOff x="0" y="0"/>
          <a:chExt cx="0" cy="0"/>
        </a:xfrm>
      </p:grpSpPr>
      <p:sp>
        <p:nvSpPr>
          <p:cNvPr id="52" name="Google Shape;52;p66"/>
          <p:cNvSpPr/>
          <p:nvPr/>
        </p:nvSpPr>
        <p:spPr>
          <a:xfrm flipH="1" rot="-5400072">
            <a:off x="5044603" y="1191726"/>
            <a:ext cx="5136966" cy="275351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 name="Google Shape;53;p66"/>
          <p:cNvSpPr/>
          <p:nvPr/>
        </p:nvSpPr>
        <p:spPr>
          <a:xfrm rot="-5400000">
            <a:off x="1521963" y="-1545005"/>
            <a:ext cx="5182542" cy="822646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 name="Google Shape;54;p66"/>
          <p:cNvSpPr txBox="1"/>
          <p:nvPr>
            <p:ph idx="1" type="subTitle"/>
          </p:nvPr>
        </p:nvSpPr>
        <p:spPr>
          <a:xfrm>
            <a:off x="719988"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5" name="Google Shape;55;p66"/>
          <p:cNvSpPr txBox="1"/>
          <p:nvPr>
            <p:ph idx="2" type="subTitle"/>
          </p:nvPr>
        </p:nvSpPr>
        <p:spPr>
          <a:xfrm>
            <a:off x="3898763"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6" name="Google Shape;56;p66"/>
          <p:cNvSpPr txBox="1"/>
          <p:nvPr>
            <p:ph idx="3" type="subTitle"/>
          </p:nvPr>
        </p:nvSpPr>
        <p:spPr>
          <a:xfrm>
            <a:off x="720150"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66"/>
          <p:cNvSpPr txBox="1"/>
          <p:nvPr>
            <p:ph idx="4" type="subTitle"/>
          </p:nvPr>
        </p:nvSpPr>
        <p:spPr>
          <a:xfrm>
            <a:off x="3898925"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66"/>
          <p:cNvSpPr txBox="1"/>
          <p:nvPr>
            <p:ph type="title"/>
          </p:nvPr>
        </p:nvSpPr>
        <p:spPr>
          <a:xfrm>
            <a:off x="720000" y="535000"/>
            <a:ext cx="58005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59" name="Shape 59"/>
        <p:cNvGrpSpPr/>
        <p:nvPr/>
      </p:nvGrpSpPr>
      <p:grpSpPr>
        <a:xfrm>
          <a:off x="0" y="0"/>
          <a:ext cx="0" cy="0"/>
          <a:chOff x="0" y="0"/>
          <a:chExt cx="0" cy="0"/>
        </a:xfrm>
      </p:grpSpPr>
      <p:sp>
        <p:nvSpPr>
          <p:cNvPr id="60" name="Google Shape;60;p67"/>
          <p:cNvSpPr/>
          <p:nvPr/>
        </p:nvSpPr>
        <p:spPr>
          <a:xfrm rot="9136852">
            <a:off x="1710037" y="1050495"/>
            <a:ext cx="9823463" cy="79542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7"/>
          <p:cNvSpPr txBox="1"/>
          <p:nvPr>
            <p:ph type="title"/>
          </p:nvPr>
        </p:nvSpPr>
        <p:spPr>
          <a:xfrm flipH="1">
            <a:off x="4203150" y="2487163"/>
            <a:ext cx="4207500" cy="104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67"/>
          <p:cNvSpPr txBox="1"/>
          <p:nvPr>
            <p:ph idx="2" type="title"/>
          </p:nvPr>
        </p:nvSpPr>
        <p:spPr>
          <a:xfrm flipH="1">
            <a:off x="7043250" y="1388138"/>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3" name="Google Shape;63;p67"/>
          <p:cNvSpPr txBox="1"/>
          <p:nvPr>
            <p:ph idx="1" type="subTitle"/>
          </p:nvPr>
        </p:nvSpPr>
        <p:spPr>
          <a:xfrm flipH="1">
            <a:off x="3704850" y="3400763"/>
            <a:ext cx="4705800" cy="41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Montserrat ExtraBold"/>
              <a:buNone/>
              <a:defRPr b="0" i="0" sz="35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1600"/>
              </a:spcBef>
              <a:spcAft>
                <a:spcPts val="160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1"/>
          <p:cNvSpPr/>
          <p:nvPr/>
        </p:nvSpPr>
        <p:spPr>
          <a:xfrm>
            <a:off x="212475" y="3291275"/>
            <a:ext cx="4880100" cy="602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txBox="1"/>
          <p:nvPr>
            <p:ph type="ctrTitle"/>
          </p:nvPr>
        </p:nvSpPr>
        <p:spPr>
          <a:xfrm>
            <a:off x="212475" y="1511156"/>
            <a:ext cx="5655600" cy="188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Poppins"/>
                <a:ea typeface="Poppins"/>
                <a:cs typeface="Poppins"/>
                <a:sym typeface="Poppins"/>
              </a:rPr>
              <a:t>Credit Card Transaction Data Fraud Detection Analysis</a:t>
            </a:r>
            <a:endParaRPr b="1" sz="3000">
              <a:latin typeface="Poppins"/>
              <a:ea typeface="Poppins"/>
              <a:cs typeface="Poppins"/>
              <a:sym typeface="Poppins"/>
            </a:endParaRPr>
          </a:p>
        </p:txBody>
      </p:sp>
      <p:sp>
        <p:nvSpPr>
          <p:cNvPr id="222" name="Google Shape;222;p1"/>
          <p:cNvSpPr txBox="1"/>
          <p:nvPr>
            <p:ph idx="1" type="subTitle"/>
          </p:nvPr>
        </p:nvSpPr>
        <p:spPr>
          <a:xfrm>
            <a:off x="154750" y="3112625"/>
            <a:ext cx="5161800" cy="95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52"/>
              <a:buNone/>
            </a:pPr>
            <a:r>
              <a:rPr b="1" lang="en" sz="1100"/>
              <a:t>DSO 562, </a:t>
            </a:r>
            <a:r>
              <a:rPr b="1" lang="en" sz="1100"/>
              <a:t>Team 112</a:t>
            </a:r>
            <a:endParaRPr b="1" sz="1100"/>
          </a:p>
          <a:p>
            <a:pPr indent="0" lvl="0" marL="0" rtl="0" algn="l">
              <a:lnSpc>
                <a:spcPct val="100000"/>
              </a:lnSpc>
              <a:spcBef>
                <a:spcPts val="0"/>
              </a:spcBef>
              <a:spcAft>
                <a:spcPts val="0"/>
              </a:spcAft>
              <a:buClr>
                <a:srgbClr val="000000"/>
              </a:buClr>
              <a:buSzPts val="852"/>
              <a:buFont typeface="Arial"/>
              <a:buNone/>
            </a:pPr>
            <a:r>
              <a:rPr b="1" lang="en" sz="1100"/>
              <a:t>Team Members: Freda Lin, Jingchen Liu, Pizheng Zhang, Yafan Zeng</a:t>
            </a:r>
            <a:endParaRPr b="1" sz="700"/>
          </a:p>
        </p:txBody>
      </p:sp>
      <p:grpSp>
        <p:nvGrpSpPr>
          <p:cNvPr id="223" name="Google Shape;223;p1"/>
          <p:cNvGrpSpPr/>
          <p:nvPr/>
        </p:nvGrpSpPr>
        <p:grpSpPr>
          <a:xfrm>
            <a:off x="5200643" y="793126"/>
            <a:ext cx="3313718" cy="3759286"/>
            <a:chOff x="5200643" y="793126"/>
            <a:chExt cx="3313718" cy="3759286"/>
          </a:xfrm>
        </p:grpSpPr>
        <p:sp>
          <p:nvSpPr>
            <p:cNvPr id="224" name="Google Shape;224;p1"/>
            <p:cNvSpPr/>
            <p:nvPr/>
          </p:nvSpPr>
          <p:spPr>
            <a:xfrm flipH="1">
              <a:off x="8161205" y="4426483"/>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flipH="1">
              <a:off x="6190885" y="793126"/>
              <a:ext cx="1092607" cy="559337"/>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1"/>
            <p:cNvGrpSpPr/>
            <p:nvPr/>
          </p:nvGrpSpPr>
          <p:grpSpPr>
            <a:xfrm>
              <a:off x="5533506" y="2488418"/>
              <a:ext cx="2753126" cy="2001694"/>
              <a:chOff x="5533506" y="2488418"/>
              <a:chExt cx="2753126" cy="2001694"/>
            </a:xfrm>
          </p:grpSpPr>
          <p:sp>
            <p:nvSpPr>
              <p:cNvPr id="227" name="Google Shape;227;p1"/>
              <p:cNvSpPr/>
              <p:nvPr/>
            </p:nvSpPr>
            <p:spPr>
              <a:xfrm flipH="1">
                <a:off x="6527433" y="2488418"/>
                <a:ext cx="760663" cy="2001644"/>
              </a:xfrm>
              <a:custGeom>
                <a:rect b="b" l="l" r="r" t="t"/>
                <a:pathLst>
                  <a:path extrusionOk="0" h="72420" w="27521">
                    <a:moveTo>
                      <a:pt x="1" y="1"/>
                    </a:moveTo>
                    <a:lnTo>
                      <a:pt x="1" y="72419"/>
                    </a:lnTo>
                    <a:lnTo>
                      <a:pt x="27520" y="72419"/>
                    </a:lnTo>
                    <a:lnTo>
                      <a:pt x="275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flipH="1">
                <a:off x="6524662" y="2488418"/>
                <a:ext cx="567962" cy="2001644"/>
              </a:xfrm>
              <a:custGeom>
                <a:rect b="b" l="l" r="r" t="t"/>
                <a:pathLst>
                  <a:path extrusionOk="0" h="72420" w="20549">
                    <a:moveTo>
                      <a:pt x="0" y="1"/>
                    </a:moveTo>
                    <a:lnTo>
                      <a:pt x="0" y="72419"/>
                    </a:lnTo>
                    <a:lnTo>
                      <a:pt x="20548" y="72419"/>
                    </a:lnTo>
                    <a:lnTo>
                      <a:pt x="205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flipH="1">
                <a:off x="5533513" y="3170722"/>
                <a:ext cx="760663" cy="1319366"/>
              </a:xfrm>
              <a:custGeom>
                <a:rect b="b" l="l" r="r" t="t"/>
                <a:pathLst>
                  <a:path extrusionOk="0" h="47735" w="27521">
                    <a:moveTo>
                      <a:pt x="1" y="0"/>
                    </a:moveTo>
                    <a:lnTo>
                      <a:pt x="1" y="47734"/>
                    </a:lnTo>
                    <a:lnTo>
                      <a:pt x="27520" y="47734"/>
                    </a:lnTo>
                    <a:lnTo>
                      <a:pt x="2752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flipH="1">
                <a:off x="5533506" y="3167958"/>
                <a:ext cx="567049" cy="1322130"/>
              </a:xfrm>
              <a:custGeom>
                <a:rect b="b" l="l" r="r" t="t"/>
                <a:pathLst>
                  <a:path extrusionOk="0" h="47835" w="20516">
                    <a:moveTo>
                      <a:pt x="1" y="0"/>
                    </a:moveTo>
                    <a:lnTo>
                      <a:pt x="1" y="47834"/>
                    </a:lnTo>
                    <a:lnTo>
                      <a:pt x="20515" y="47834"/>
                    </a:lnTo>
                    <a:lnTo>
                      <a:pt x="205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flipH="1">
                <a:off x="7525969" y="2845256"/>
                <a:ext cx="760663" cy="1644819"/>
              </a:xfrm>
              <a:custGeom>
                <a:rect b="b" l="l" r="r" t="t"/>
                <a:pathLst>
                  <a:path extrusionOk="0" h="59510" w="27521">
                    <a:moveTo>
                      <a:pt x="1" y="0"/>
                    </a:moveTo>
                    <a:lnTo>
                      <a:pt x="1" y="59509"/>
                    </a:lnTo>
                    <a:lnTo>
                      <a:pt x="27521" y="59509"/>
                    </a:lnTo>
                    <a:lnTo>
                      <a:pt x="275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flipH="1">
                <a:off x="7525949" y="2841552"/>
                <a:ext cx="567062" cy="1648560"/>
              </a:xfrm>
              <a:custGeom>
                <a:rect b="b" l="l" r="r" t="t"/>
                <a:pathLst>
                  <a:path extrusionOk="0" h="59644" w="20516">
                    <a:moveTo>
                      <a:pt x="1" y="1"/>
                    </a:moveTo>
                    <a:lnTo>
                      <a:pt x="1" y="59643"/>
                    </a:lnTo>
                    <a:lnTo>
                      <a:pt x="20516" y="59643"/>
                    </a:lnTo>
                    <a:lnTo>
                      <a:pt x="205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1"/>
            <p:cNvGrpSpPr/>
            <p:nvPr/>
          </p:nvGrpSpPr>
          <p:grpSpPr>
            <a:xfrm>
              <a:off x="5397634" y="1247552"/>
              <a:ext cx="543069" cy="551860"/>
              <a:chOff x="5294709" y="1524927"/>
              <a:chExt cx="543069" cy="551860"/>
            </a:xfrm>
          </p:grpSpPr>
          <p:sp>
            <p:nvSpPr>
              <p:cNvPr id="234" name="Google Shape;234;p1"/>
              <p:cNvSpPr/>
              <p:nvPr/>
            </p:nvSpPr>
            <p:spPr>
              <a:xfrm flipH="1">
                <a:off x="5576835" y="1524927"/>
                <a:ext cx="260943" cy="223630"/>
              </a:xfrm>
              <a:custGeom>
                <a:rect b="b" l="l" r="r" t="t"/>
                <a:pathLst>
                  <a:path extrusionOk="0" h="8091" w="9441">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flipH="1">
                <a:off x="5294709" y="1853157"/>
                <a:ext cx="261855" cy="223630"/>
              </a:xfrm>
              <a:custGeom>
                <a:rect b="b" l="l" r="r" t="t"/>
                <a:pathLst>
                  <a:path extrusionOk="0" h="8091" w="9474">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flipH="1">
                <a:off x="5387825" y="1524927"/>
                <a:ext cx="332869" cy="551390"/>
              </a:xfrm>
              <a:custGeom>
                <a:rect b="b" l="l" r="r" t="t"/>
                <a:pathLst>
                  <a:path extrusionOk="0" h="19949" w="12043">
                    <a:moveTo>
                      <a:pt x="9341" y="0"/>
                    </a:moveTo>
                    <a:lnTo>
                      <a:pt x="1" y="19948"/>
                    </a:lnTo>
                    <a:lnTo>
                      <a:pt x="2669" y="19948"/>
                    </a:lnTo>
                    <a:lnTo>
                      <a:pt x="120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1"/>
            <p:cNvGrpSpPr/>
            <p:nvPr/>
          </p:nvGrpSpPr>
          <p:grpSpPr>
            <a:xfrm>
              <a:off x="7631397" y="1329903"/>
              <a:ext cx="638038" cy="554126"/>
              <a:chOff x="7631397" y="1329903"/>
              <a:chExt cx="638038" cy="554126"/>
            </a:xfrm>
          </p:grpSpPr>
          <p:sp>
            <p:nvSpPr>
              <p:cNvPr id="238" name="Google Shape;238;p1"/>
              <p:cNvSpPr/>
              <p:nvPr/>
            </p:nvSpPr>
            <p:spPr>
              <a:xfrm flipH="1">
                <a:off x="7808400" y="1329903"/>
                <a:ext cx="166914" cy="118020"/>
              </a:xfrm>
              <a:custGeom>
                <a:rect b="b" l="l" r="r" t="t"/>
                <a:pathLst>
                  <a:path extrusionOk="0" h="4270" w="6039">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flipH="1">
                <a:off x="8009404" y="1624025"/>
                <a:ext cx="260031" cy="260004"/>
              </a:xfrm>
              <a:custGeom>
                <a:rect b="b" l="l" r="r" t="t"/>
                <a:pathLst>
                  <a:path extrusionOk="0" h="9407" w="9408">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flipH="1">
                <a:off x="7631397" y="1423023"/>
                <a:ext cx="343917" cy="460997"/>
              </a:xfrm>
              <a:custGeom>
                <a:rect b="b" l="l" r="r" t="t"/>
                <a:pathLst>
                  <a:path extrusionOk="0" h="16679" w="12443">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1"/>
            <p:cNvSpPr/>
            <p:nvPr/>
          </p:nvSpPr>
          <p:spPr>
            <a:xfrm flipH="1">
              <a:off x="6507123" y="1547067"/>
              <a:ext cx="460123" cy="417060"/>
            </a:xfrm>
            <a:custGeom>
              <a:rect b="b" l="l" r="r" t="t"/>
              <a:pathLst>
                <a:path extrusionOk="0" h="15089" w="16647">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flipH="1">
              <a:off x="6743170" y="1467629"/>
              <a:ext cx="288617" cy="340387"/>
            </a:xfrm>
            <a:custGeom>
              <a:rect b="b" l="l" r="r" t="t"/>
              <a:pathLst>
                <a:path extrusionOk="0" h="12315" w="10442">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flipH="1">
              <a:off x="6817852" y="1614897"/>
              <a:ext cx="143839" cy="193121"/>
            </a:xfrm>
            <a:custGeom>
              <a:rect b="b" l="l" r="r" t="t"/>
              <a:pathLst>
                <a:path extrusionOk="0" h="6987" w="5204">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flipH="1">
              <a:off x="6473922" y="1796909"/>
              <a:ext cx="87619" cy="111223"/>
            </a:xfrm>
            <a:custGeom>
              <a:rect b="b" l="l" r="r" t="t"/>
              <a:pathLst>
                <a:path extrusionOk="0" h="4024" w="317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flipH="1">
              <a:off x="6401090" y="1792321"/>
              <a:ext cx="87619" cy="94971"/>
            </a:xfrm>
            <a:custGeom>
              <a:rect b="b" l="l" r="r" t="t"/>
              <a:pathLst>
                <a:path extrusionOk="0" h="3436" w="3170">
                  <a:moveTo>
                    <a:pt x="1868" y="0"/>
                  </a:moveTo>
                  <a:lnTo>
                    <a:pt x="0" y="167"/>
                  </a:lnTo>
                  <a:lnTo>
                    <a:pt x="534" y="3436"/>
                  </a:lnTo>
                  <a:lnTo>
                    <a:pt x="3169" y="2635"/>
                  </a:lnTo>
                  <a:lnTo>
                    <a:pt x="1868"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flipH="1">
              <a:off x="6836293" y="1431806"/>
              <a:ext cx="458244" cy="714577"/>
            </a:xfrm>
            <a:custGeom>
              <a:rect b="b" l="l" r="r" t="t"/>
              <a:pathLst>
                <a:path extrusionOk="0" h="25853" w="16579">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flipH="1">
              <a:off x="6698916" y="2961429"/>
              <a:ext cx="160450" cy="221286"/>
            </a:xfrm>
            <a:custGeom>
              <a:rect b="b" l="l" r="r" t="t"/>
              <a:pathLst>
                <a:path extrusionOk="0" h="8006" w="5805">
                  <a:moveTo>
                    <a:pt x="2736" y="0"/>
                  </a:moveTo>
                  <a:lnTo>
                    <a:pt x="1" y="7172"/>
                  </a:lnTo>
                  <a:lnTo>
                    <a:pt x="3070" y="8006"/>
                  </a:lnTo>
                  <a:lnTo>
                    <a:pt x="5805" y="834"/>
                  </a:lnTo>
                  <a:lnTo>
                    <a:pt x="27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flipH="1">
              <a:off x="6590098" y="3123457"/>
              <a:ext cx="299701" cy="149726"/>
            </a:xfrm>
            <a:custGeom>
              <a:rect b="b" l="l" r="r" t="t"/>
              <a:pathLst>
                <a:path extrusionOk="0" h="5417" w="10843">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flipH="1">
              <a:off x="6698915" y="2961429"/>
              <a:ext cx="123551" cy="129106"/>
            </a:xfrm>
            <a:custGeom>
              <a:rect b="b" l="l" r="r" t="t"/>
              <a:pathLst>
                <a:path extrusionOk="0" h="4671" w="4470">
                  <a:moveTo>
                    <a:pt x="1401" y="0"/>
                  </a:moveTo>
                  <a:lnTo>
                    <a:pt x="0" y="3703"/>
                  </a:lnTo>
                  <a:lnTo>
                    <a:pt x="3002" y="4670"/>
                  </a:lnTo>
                  <a:lnTo>
                    <a:pt x="4470" y="867"/>
                  </a:lnTo>
                  <a:lnTo>
                    <a:pt x="140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flipH="1">
              <a:off x="6484074" y="2292033"/>
              <a:ext cx="624222" cy="776352"/>
            </a:xfrm>
            <a:custGeom>
              <a:rect b="b" l="l" r="r" t="t"/>
              <a:pathLst>
                <a:path extrusionOk="0" h="28088" w="22584">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flipH="1">
              <a:off x="6581811" y="2152808"/>
              <a:ext cx="697993" cy="335633"/>
            </a:xfrm>
            <a:custGeom>
              <a:rect b="b" l="l" r="r" t="t"/>
              <a:pathLst>
                <a:path extrusionOk="0" h="12143" w="25253">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flipH="1">
              <a:off x="6177038" y="2753048"/>
              <a:ext cx="163242" cy="236046"/>
            </a:xfrm>
            <a:custGeom>
              <a:rect b="b" l="l" r="r" t="t"/>
              <a:pathLst>
                <a:path extrusionOk="0" h="8540" w="5906">
                  <a:moveTo>
                    <a:pt x="2336" y="0"/>
                  </a:moveTo>
                  <a:lnTo>
                    <a:pt x="1" y="3903"/>
                  </a:lnTo>
                  <a:lnTo>
                    <a:pt x="2469" y="8540"/>
                  </a:lnTo>
                  <a:lnTo>
                    <a:pt x="5905" y="8540"/>
                  </a:lnTo>
                  <a:lnTo>
                    <a:pt x="23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flipH="1">
              <a:off x="6019379" y="2941473"/>
              <a:ext cx="319049" cy="170041"/>
            </a:xfrm>
            <a:custGeom>
              <a:rect b="b" l="l" r="r" t="t"/>
              <a:pathLst>
                <a:path extrusionOk="0" h="6152" w="11543">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flipH="1">
              <a:off x="6234225" y="2753048"/>
              <a:ext cx="106055" cy="147542"/>
            </a:xfrm>
            <a:custGeom>
              <a:rect b="b" l="l" r="r" t="t"/>
              <a:pathLst>
                <a:path extrusionOk="0" h="5338" w="3837">
                  <a:moveTo>
                    <a:pt x="2336" y="0"/>
                  </a:moveTo>
                  <a:lnTo>
                    <a:pt x="1" y="3903"/>
                  </a:lnTo>
                  <a:lnTo>
                    <a:pt x="768" y="5337"/>
                  </a:lnTo>
                  <a:lnTo>
                    <a:pt x="3837" y="3636"/>
                  </a:lnTo>
                  <a:lnTo>
                    <a:pt x="23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flipH="1">
              <a:off x="6232387" y="2097306"/>
              <a:ext cx="1092582" cy="782986"/>
            </a:xfrm>
            <a:custGeom>
              <a:rect b="b" l="l" r="r" t="t"/>
              <a:pathLst>
                <a:path extrusionOk="0" h="28328" w="39529">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flipH="1">
              <a:off x="6866724" y="2097499"/>
              <a:ext cx="413080" cy="63627"/>
            </a:xfrm>
            <a:custGeom>
              <a:rect b="b" l="l" r="r" t="t"/>
              <a:pathLst>
                <a:path extrusionOk="0" h="2302" w="14945">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flipH="1">
              <a:off x="7149233" y="1476225"/>
              <a:ext cx="176647" cy="321674"/>
            </a:xfrm>
            <a:custGeom>
              <a:rect b="b" l="l" r="r" t="t"/>
              <a:pathLst>
                <a:path extrusionOk="0" h="11638" w="6391">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flipH="1">
              <a:off x="6925709" y="1698979"/>
              <a:ext cx="458271" cy="337678"/>
            </a:xfrm>
            <a:custGeom>
              <a:rect b="b" l="l" r="r" t="t"/>
              <a:pathLst>
                <a:path extrusionOk="0" h="12217" w="1658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flipH="1">
              <a:off x="7150395" y="1440071"/>
              <a:ext cx="244642" cy="333808"/>
            </a:xfrm>
            <a:custGeom>
              <a:rect b="b" l="l" r="r" t="t"/>
              <a:pathLst>
                <a:path extrusionOk="0" h="12077" w="8851">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flipH="1">
              <a:off x="6939056" y="1276909"/>
              <a:ext cx="160036" cy="240053"/>
            </a:xfrm>
            <a:custGeom>
              <a:rect b="b" l="l" r="r" t="t"/>
              <a:pathLst>
                <a:path extrusionOk="0" h="8685" w="579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flipH="1">
              <a:off x="6955224" y="1329454"/>
              <a:ext cx="59951" cy="94087"/>
            </a:xfrm>
            <a:custGeom>
              <a:rect b="b" l="l" r="r" t="t"/>
              <a:pathLst>
                <a:path extrusionOk="0" h="3404" w="2169">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flipH="1">
              <a:off x="6815090" y="1081464"/>
              <a:ext cx="252630" cy="317169"/>
            </a:xfrm>
            <a:custGeom>
              <a:rect b="b" l="l" r="r" t="t"/>
              <a:pathLst>
                <a:path extrusionOk="0" h="11475" w="914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flipH="1">
              <a:off x="6933086" y="1096169"/>
              <a:ext cx="186266" cy="175238"/>
            </a:xfrm>
            <a:custGeom>
              <a:rect b="b" l="l" r="r" t="t"/>
              <a:pathLst>
                <a:path extrusionOk="0" h="6340" w="6739">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flipH="1">
              <a:off x="7029908" y="1207034"/>
              <a:ext cx="67055" cy="88033"/>
            </a:xfrm>
            <a:custGeom>
              <a:rect b="b" l="l" r="r" t="t"/>
              <a:pathLst>
                <a:path extrusionOk="0" h="3185" w="2426">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flipH="1">
              <a:off x="6916499" y="1223950"/>
              <a:ext cx="18464" cy="23605"/>
            </a:xfrm>
            <a:custGeom>
              <a:rect b="b" l="l" r="r" t="t"/>
              <a:pathLst>
                <a:path extrusionOk="0" h="854" w="668">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flipH="1">
              <a:off x="6842727" y="1239899"/>
              <a:ext cx="18464" cy="24240"/>
            </a:xfrm>
            <a:custGeom>
              <a:rect b="b" l="l" r="r" t="t"/>
              <a:pathLst>
                <a:path extrusionOk="0" h="877" w="668">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flipH="1">
              <a:off x="6870395" y="1250181"/>
              <a:ext cx="27695" cy="56634"/>
            </a:xfrm>
            <a:custGeom>
              <a:rect b="b" l="l" r="r" t="t"/>
              <a:pathLst>
                <a:path extrusionOk="0" h="2049" w="1002">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flipH="1">
              <a:off x="6906355" y="1306042"/>
              <a:ext cx="44279" cy="35434"/>
            </a:xfrm>
            <a:custGeom>
              <a:rect b="b" l="l" r="r" t="t"/>
              <a:pathLst>
                <a:path extrusionOk="0" h="1282" w="1602">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flipH="1">
              <a:off x="6907267" y="1191418"/>
              <a:ext cx="39691" cy="16363"/>
            </a:xfrm>
            <a:custGeom>
              <a:rect b="b" l="l" r="r" t="t"/>
              <a:pathLst>
                <a:path extrusionOk="0" h="592" w="1436">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flipH="1">
              <a:off x="6819675" y="1202805"/>
              <a:ext cx="32311" cy="28276"/>
            </a:xfrm>
            <a:custGeom>
              <a:rect b="b" l="l" r="r" t="t"/>
              <a:pathLst>
                <a:path extrusionOk="0" h="1023" w="1169">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flipH="1">
              <a:off x="6246200" y="1794145"/>
              <a:ext cx="597494" cy="321813"/>
            </a:xfrm>
            <a:custGeom>
              <a:rect b="b" l="l" r="r" t="t"/>
              <a:pathLst>
                <a:path extrusionOk="0" h="11643" w="21617">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flipH="1">
              <a:off x="6507118" y="1919301"/>
              <a:ext cx="84827" cy="71698"/>
            </a:xfrm>
            <a:custGeom>
              <a:rect b="b" l="l" r="r" t="t"/>
              <a:pathLst>
                <a:path extrusionOk="0" h="2594" w="3069">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flipH="1">
              <a:off x="6830762" y="2113862"/>
              <a:ext cx="289529" cy="27916"/>
            </a:xfrm>
            <a:custGeom>
              <a:rect b="b" l="l" r="r" t="t"/>
              <a:pathLst>
                <a:path extrusionOk="0" h="1010" w="10475">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flipH="1">
              <a:off x="6938612" y="1935222"/>
              <a:ext cx="99615" cy="108708"/>
            </a:xfrm>
            <a:custGeom>
              <a:rect b="b" l="l" r="r" t="t"/>
              <a:pathLst>
                <a:path extrusionOk="0" h="3933" w="3604">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flipH="1">
              <a:off x="6875924" y="1935222"/>
              <a:ext cx="66419" cy="103291"/>
            </a:xfrm>
            <a:custGeom>
              <a:rect b="b" l="l" r="r" t="t"/>
              <a:pathLst>
                <a:path extrusionOk="0" h="3737" w="2403">
                  <a:moveTo>
                    <a:pt x="134" y="0"/>
                  </a:moveTo>
                  <a:lnTo>
                    <a:pt x="1" y="3736"/>
                  </a:lnTo>
                  <a:lnTo>
                    <a:pt x="1" y="3736"/>
                  </a:lnTo>
                  <a:lnTo>
                    <a:pt x="1935" y="3136"/>
                  </a:lnTo>
                  <a:lnTo>
                    <a:pt x="2402" y="1035"/>
                  </a:lnTo>
                  <a:lnTo>
                    <a:pt x="134"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flipH="1">
              <a:off x="6788335" y="1006779"/>
              <a:ext cx="334720" cy="188975"/>
            </a:xfrm>
            <a:custGeom>
              <a:rect b="b" l="l" r="r" t="t"/>
              <a:pathLst>
                <a:path extrusionOk="0" h="6837" w="1211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flipH="1">
              <a:off x="7640267" y="4455229"/>
              <a:ext cx="351304" cy="89802"/>
            </a:xfrm>
            <a:custGeom>
              <a:rect b="b" l="l" r="r" t="t"/>
              <a:pathLst>
                <a:path extrusionOk="0" h="3249" w="1271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flipH="1">
              <a:off x="7638443" y="4447683"/>
              <a:ext cx="352217" cy="59979"/>
            </a:xfrm>
            <a:custGeom>
              <a:rect b="b" l="l" r="r" t="t"/>
              <a:pathLst>
                <a:path extrusionOk="0" h="2170" w="12743">
                  <a:moveTo>
                    <a:pt x="67" y="1"/>
                  </a:moveTo>
                  <a:lnTo>
                    <a:pt x="1" y="1602"/>
                  </a:lnTo>
                  <a:lnTo>
                    <a:pt x="12676" y="2169"/>
                  </a:lnTo>
                  <a:lnTo>
                    <a:pt x="12743" y="5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flipH="1">
              <a:off x="7637503" y="4410977"/>
              <a:ext cx="352244" cy="89802"/>
            </a:xfrm>
            <a:custGeom>
              <a:rect b="b" l="l" r="r" t="t"/>
              <a:pathLst>
                <a:path extrusionOk="0" h="3249" w="12744">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flipH="1">
              <a:off x="7660554" y="4423001"/>
              <a:ext cx="306141" cy="41322"/>
            </a:xfrm>
            <a:custGeom>
              <a:rect b="b" l="l" r="r" t="t"/>
              <a:pathLst>
                <a:path extrusionOk="0" h="1495" w="11076">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flipH="1">
              <a:off x="7677167" y="4387925"/>
              <a:ext cx="352217" cy="90079"/>
            </a:xfrm>
            <a:custGeom>
              <a:rect b="b" l="l" r="r" t="t"/>
              <a:pathLst>
                <a:path extrusionOk="0" h="3259" w="12743">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flipH="1">
              <a:off x="7675315" y="4381319"/>
              <a:ext cx="352217" cy="59011"/>
            </a:xfrm>
            <a:custGeom>
              <a:rect b="b" l="l" r="r" t="t"/>
              <a:pathLst>
                <a:path extrusionOk="0" h="2135" w="12743">
                  <a:moveTo>
                    <a:pt x="67" y="0"/>
                  </a:moveTo>
                  <a:lnTo>
                    <a:pt x="0" y="1601"/>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flipH="1">
              <a:off x="7674375" y="4343672"/>
              <a:ext cx="352244" cy="89802"/>
            </a:xfrm>
            <a:custGeom>
              <a:rect b="b" l="l" r="r" t="t"/>
              <a:pathLst>
                <a:path extrusionOk="0" h="3249" w="12744">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flipH="1">
              <a:off x="7697426" y="4355696"/>
              <a:ext cx="306141" cy="42234"/>
            </a:xfrm>
            <a:custGeom>
              <a:rect b="b" l="l" r="r" t="t"/>
              <a:pathLst>
                <a:path extrusionOk="0" h="1528" w="11076">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flipH="1">
              <a:off x="7671611" y="4307049"/>
              <a:ext cx="352244" cy="89802"/>
            </a:xfrm>
            <a:custGeom>
              <a:rect b="b" l="l" r="r" t="t"/>
              <a:pathLst>
                <a:path extrusionOk="0" h="3249" w="12744">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flipH="1">
              <a:off x="7670699" y="4300166"/>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flipH="1">
              <a:off x="7669787" y="4262520"/>
              <a:ext cx="352217" cy="90079"/>
            </a:xfrm>
            <a:custGeom>
              <a:rect b="b" l="l" r="r" t="t"/>
              <a:pathLst>
                <a:path extrusionOk="0" h="3259" w="12743">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flipH="1">
              <a:off x="7692838" y="4274571"/>
              <a:ext cx="306113" cy="42234"/>
            </a:xfrm>
            <a:custGeom>
              <a:rect b="b" l="l" r="r" t="t"/>
              <a:pathLst>
                <a:path extrusionOk="0" h="1528" w="11075">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flipH="1">
              <a:off x="7708511" y="4239717"/>
              <a:ext cx="352217" cy="89830"/>
            </a:xfrm>
            <a:custGeom>
              <a:rect b="b" l="l" r="r" t="t"/>
              <a:pathLst>
                <a:path extrusionOk="0" h="3250" w="12743">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flipH="1">
              <a:off x="7707571" y="4232862"/>
              <a:ext cx="352244" cy="59039"/>
            </a:xfrm>
            <a:custGeom>
              <a:rect b="b" l="l" r="r" t="t"/>
              <a:pathLst>
                <a:path extrusionOk="0" h="2136" w="12744">
                  <a:moveTo>
                    <a:pt x="67" y="1"/>
                  </a:moveTo>
                  <a:lnTo>
                    <a:pt x="1" y="1602"/>
                  </a:lnTo>
                  <a:lnTo>
                    <a:pt x="12676" y="2135"/>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flipH="1">
              <a:off x="7706659" y="4195464"/>
              <a:ext cx="352217" cy="89830"/>
            </a:xfrm>
            <a:custGeom>
              <a:rect b="b" l="l" r="r" t="t"/>
              <a:pathLst>
                <a:path extrusionOk="0" h="3250" w="12743">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flipH="1">
              <a:off x="7728798" y="4207267"/>
              <a:ext cx="307025" cy="42234"/>
            </a:xfrm>
            <a:custGeom>
              <a:rect b="b" l="l" r="r" t="t"/>
              <a:pathLst>
                <a:path extrusionOk="0" h="1528" w="11108">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flipH="1">
              <a:off x="7652263" y="4182556"/>
              <a:ext cx="352217" cy="90493"/>
            </a:xfrm>
            <a:custGeom>
              <a:rect b="b" l="l" r="r" t="t"/>
              <a:pathLst>
                <a:path extrusionOk="0" h="3274" w="12743">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flipH="1">
              <a:off x="7651351" y="4175701"/>
              <a:ext cx="352217" cy="59951"/>
            </a:xfrm>
            <a:custGeom>
              <a:rect b="b" l="l" r="r" t="t"/>
              <a:pathLst>
                <a:path extrusionOk="0" h="2169" w="12743">
                  <a:moveTo>
                    <a:pt x="67" y="0"/>
                  </a:moveTo>
                  <a:lnTo>
                    <a:pt x="1"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flipH="1">
              <a:off x="7650411" y="4138304"/>
              <a:ext cx="352244" cy="90493"/>
            </a:xfrm>
            <a:custGeom>
              <a:rect b="b" l="l" r="r" t="t"/>
              <a:pathLst>
                <a:path extrusionOk="0" h="3274" w="12744">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flipH="1">
              <a:off x="7672550" y="4151019"/>
              <a:ext cx="307053" cy="41294"/>
            </a:xfrm>
            <a:custGeom>
              <a:rect b="b" l="l" r="r" t="t"/>
              <a:pathLst>
                <a:path extrusionOk="0" h="1494" w="11109">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flipH="1">
              <a:off x="7689135" y="4115915"/>
              <a:ext cx="352244" cy="89830"/>
            </a:xfrm>
            <a:custGeom>
              <a:rect b="b" l="l" r="r" t="t"/>
              <a:pathLst>
                <a:path extrusionOk="0" h="3250" w="12744">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flipH="1">
              <a:off x="7688223" y="4108397"/>
              <a:ext cx="352217" cy="59951"/>
            </a:xfrm>
            <a:custGeom>
              <a:rect b="b" l="l" r="r" t="t"/>
              <a:pathLst>
                <a:path extrusionOk="0" h="2169" w="12743">
                  <a:moveTo>
                    <a:pt x="67" y="0"/>
                  </a:moveTo>
                  <a:lnTo>
                    <a:pt x="0"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flipH="1">
              <a:off x="7687283" y="4070999"/>
              <a:ext cx="352244" cy="90493"/>
            </a:xfrm>
            <a:custGeom>
              <a:rect b="b" l="l" r="r" t="t"/>
              <a:pathLst>
                <a:path extrusionOk="0" h="3274" w="12744">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flipH="1">
              <a:off x="7710335" y="4083714"/>
              <a:ext cx="306141" cy="41294"/>
            </a:xfrm>
            <a:custGeom>
              <a:rect b="b" l="l" r="r" t="t"/>
              <a:pathLst>
                <a:path extrusionOk="0" h="1494" w="11076">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flipH="1">
              <a:off x="8162117" y="4433338"/>
              <a:ext cx="352244" cy="90493"/>
            </a:xfrm>
            <a:custGeom>
              <a:rect b="b" l="l" r="r" t="t"/>
              <a:pathLst>
                <a:path extrusionOk="0" h="3274" w="12744">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flipH="1">
              <a:off x="8160293" y="4389086"/>
              <a:ext cx="352217" cy="90493"/>
            </a:xfrm>
            <a:custGeom>
              <a:rect b="b" l="l" r="r" t="t"/>
              <a:pathLst>
                <a:path extrusionOk="0" h="3274" w="12743">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flipH="1">
              <a:off x="8182405" y="4401773"/>
              <a:ext cx="307053" cy="41349"/>
            </a:xfrm>
            <a:custGeom>
              <a:rect b="b" l="l" r="r" t="t"/>
              <a:pathLst>
                <a:path extrusionOk="0" h="1496" w="11109">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flipH="1">
              <a:off x="8013688" y="4409263"/>
              <a:ext cx="353156" cy="118354"/>
            </a:xfrm>
            <a:custGeom>
              <a:rect b="b" l="l" r="r" t="t"/>
              <a:pathLst>
                <a:path extrusionOk="0" h="4282" w="12777">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flipH="1">
              <a:off x="8009072" y="4384995"/>
              <a:ext cx="351304" cy="124491"/>
            </a:xfrm>
            <a:custGeom>
              <a:rect b="b" l="l" r="r" t="t"/>
              <a:pathLst>
                <a:path extrusionOk="0" h="4504" w="12710">
                  <a:moveTo>
                    <a:pt x="367" y="1"/>
                  </a:moveTo>
                  <a:lnTo>
                    <a:pt x="0" y="1568"/>
                  </a:lnTo>
                  <a:lnTo>
                    <a:pt x="12342" y="4504"/>
                  </a:lnTo>
                  <a:lnTo>
                    <a:pt x="12709" y="2936"/>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flipH="1">
              <a:off x="8003544" y="4365951"/>
              <a:ext cx="353156" cy="118576"/>
            </a:xfrm>
            <a:custGeom>
              <a:rect b="b" l="l" r="r" t="t"/>
              <a:pathLst>
                <a:path extrusionOk="0" h="4290" w="12777">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flipH="1">
              <a:off x="8026596" y="4377615"/>
              <a:ext cx="302437" cy="84855"/>
            </a:xfrm>
            <a:custGeom>
              <a:rect b="b" l="l" r="r" t="t"/>
              <a:pathLst>
                <a:path extrusionOk="0" h="3070" w="10942">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flipH="1">
              <a:off x="7758291" y="3822567"/>
              <a:ext cx="316257" cy="316285"/>
            </a:xfrm>
            <a:custGeom>
              <a:rect b="b" l="l" r="r" t="t"/>
              <a:pathLst>
                <a:path extrusionOk="0" h="11443" w="11442">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flipH="1">
              <a:off x="7739855" y="3822567"/>
              <a:ext cx="315345" cy="316285"/>
            </a:xfrm>
            <a:custGeom>
              <a:rect b="b" l="l" r="r" t="t"/>
              <a:pathLst>
                <a:path extrusionOk="0" h="11443" w="11409">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flipH="1">
              <a:off x="7834825" y="3912841"/>
              <a:ext cx="143839" cy="139444"/>
            </a:xfrm>
            <a:custGeom>
              <a:rect b="b" l="l" r="r" t="t"/>
              <a:pathLst>
                <a:path extrusionOk="0" h="5045" w="5204">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flipH="1">
              <a:off x="5684710" y="4462886"/>
              <a:ext cx="351304" cy="89526"/>
            </a:xfrm>
            <a:custGeom>
              <a:rect b="b" l="l" r="r" t="t"/>
              <a:pathLst>
                <a:path extrusionOk="0" h="3239" w="1271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flipH="1">
              <a:off x="5683771" y="4456915"/>
              <a:ext cx="352244" cy="57187"/>
            </a:xfrm>
            <a:custGeom>
              <a:rect b="b" l="l" r="r" t="t"/>
              <a:pathLst>
                <a:path extrusionOk="0" h="2069" w="12744">
                  <a:moveTo>
                    <a:pt x="67" y="0"/>
                  </a:moveTo>
                  <a:lnTo>
                    <a:pt x="1" y="1602"/>
                  </a:lnTo>
                  <a:lnTo>
                    <a:pt x="12676" y="2069"/>
                  </a:lnTo>
                  <a:lnTo>
                    <a:pt x="12743" y="467"/>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flipH="1">
              <a:off x="5682858" y="4418633"/>
              <a:ext cx="352217" cy="89526"/>
            </a:xfrm>
            <a:custGeom>
              <a:rect b="b" l="l" r="r" t="t"/>
              <a:pathLst>
                <a:path extrusionOk="0" h="3239" w="12743">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flipH="1">
              <a:off x="5704998" y="4430685"/>
              <a:ext cx="306113" cy="41018"/>
            </a:xfrm>
            <a:custGeom>
              <a:rect b="b" l="l" r="r" t="t"/>
              <a:pathLst>
                <a:path extrusionOk="0" h="1484" w="11075">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flipH="1">
              <a:off x="5642282" y="4399230"/>
              <a:ext cx="352244" cy="89554"/>
            </a:xfrm>
            <a:custGeom>
              <a:rect b="b" l="l" r="r" t="t"/>
              <a:pathLst>
                <a:path extrusionOk="0" h="3240" w="12744">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flipH="1">
              <a:off x="5641370" y="4393287"/>
              <a:ext cx="352217" cy="57187"/>
            </a:xfrm>
            <a:custGeom>
              <a:rect b="b" l="l" r="r" t="t"/>
              <a:pathLst>
                <a:path extrusionOk="0" h="2069" w="12743">
                  <a:moveTo>
                    <a:pt x="67" y="1"/>
                  </a:moveTo>
                  <a:lnTo>
                    <a:pt x="0" y="1602"/>
                  </a:lnTo>
                  <a:lnTo>
                    <a:pt x="12676" y="2069"/>
                  </a:lnTo>
                  <a:lnTo>
                    <a:pt x="12743" y="4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flipH="1">
              <a:off x="5640458" y="4354977"/>
              <a:ext cx="352217" cy="89554"/>
            </a:xfrm>
            <a:custGeom>
              <a:rect b="b" l="l" r="r" t="t"/>
              <a:pathLst>
                <a:path extrusionOk="0" h="3240" w="12743">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flipH="1">
              <a:off x="5663509" y="4367056"/>
              <a:ext cx="306113" cy="40106"/>
            </a:xfrm>
            <a:custGeom>
              <a:rect b="b" l="l" r="r" t="t"/>
              <a:pathLst>
                <a:path extrusionOk="0" h="1451" w="11075">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flipH="1">
              <a:off x="5640458" y="4318105"/>
              <a:ext cx="352217" cy="89526"/>
            </a:xfrm>
            <a:custGeom>
              <a:rect b="b" l="l" r="r" t="t"/>
              <a:pathLst>
                <a:path extrusionOk="0" h="3239" w="12743">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flipH="1">
              <a:off x="5640458" y="4312162"/>
              <a:ext cx="351304" cy="57187"/>
            </a:xfrm>
            <a:custGeom>
              <a:rect b="b" l="l" r="r" t="t"/>
              <a:pathLst>
                <a:path extrusionOk="0" h="2069" w="12710">
                  <a:moveTo>
                    <a:pt x="34" y="0"/>
                  </a:moveTo>
                  <a:lnTo>
                    <a:pt x="1" y="1601"/>
                  </a:lnTo>
                  <a:lnTo>
                    <a:pt x="12677" y="2068"/>
                  </a:lnTo>
                  <a:lnTo>
                    <a:pt x="12710" y="467"/>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flipH="1">
              <a:off x="5639518" y="4272941"/>
              <a:ext cx="352244" cy="89554"/>
            </a:xfrm>
            <a:custGeom>
              <a:rect b="b" l="l" r="r" t="t"/>
              <a:pathLst>
                <a:path extrusionOk="0" h="3240" w="12744">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flipH="1">
              <a:off x="5661658" y="4285932"/>
              <a:ext cx="306113" cy="40078"/>
            </a:xfrm>
            <a:custGeom>
              <a:rect b="b" l="l" r="r" t="t"/>
              <a:pathLst>
                <a:path extrusionOk="0" h="1450" w="11075">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flipH="1">
              <a:off x="5598970" y="4253758"/>
              <a:ext cx="352217" cy="90079"/>
            </a:xfrm>
            <a:custGeom>
              <a:rect b="b" l="l" r="r" t="t"/>
              <a:pathLst>
                <a:path extrusionOk="0" h="3259" w="12743">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flipH="1">
              <a:off x="5598030" y="4247622"/>
              <a:ext cx="352244" cy="57187"/>
            </a:xfrm>
            <a:custGeom>
              <a:rect b="b" l="l" r="r" t="t"/>
              <a:pathLst>
                <a:path extrusionOk="0" h="2069" w="12744">
                  <a:moveTo>
                    <a:pt x="68" y="0"/>
                  </a:moveTo>
                  <a:lnTo>
                    <a:pt x="1" y="1601"/>
                  </a:lnTo>
                  <a:lnTo>
                    <a:pt x="12677" y="2068"/>
                  </a:lnTo>
                  <a:lnTo>
                    <a:pt x="12743" y="467"/>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flipH="1">
              <a:off x="5597118" y="4209312"/>
              <a:ext cx="352217" cy="89554"/>
            </a:xfrm>
            <a:custGeom>
              <a:rect b="b" l="l" r="r" t="t"/>
              <a:pathLst>
                <a:path extrusionOk="0" h="3240" w="12743">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flipH="1">
              <a:off x="5619230" y="4221999"/>
              <a:ext cx="306141" cy="40410"/>
            </a:xfrm>
            <a:custGeom>
              <a:rect b="b" l="l" r="r" t="t"/>
              <a:pathLst>
                <a:path extrusionOk="0" h="1462" w="11076">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flipH="1">
              <a:off x="6639906" y="4427561"/>
              <a:ext cx="352217" cy="89830"/>
            </a:xfrm>
            <a:custGeom>
              <a:rect b="b" l="l" r="r" t="t"/>
              <a:pathLst>
                <a:path extrusionOk="0" h="3250" w="12743">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flipH="1">
              <a:off x="6638967" y="4420043"/>
              <a:ext cx="352244" cy="59951"/>
            </a:xfrm>
            <a:custGeom>
              <a:rect b="b" l="l" r="r" t="t"/>
              <a:pathLst>
                <a:path extrusionOk="0" h="2169" w="12744">
                  <a:moveTo>
                    <a:pt x="67" y="0"/>
                  </a:moveTo>
                  <a:lnTo>
                    <a:pt x="1" y="1601"/>
                  </a:lnTo>
                  <a:lnTo>
                    <a:pt x="12676" y="2168"/>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flipH="1">
              <a:off x="6638054" y="4383309"/>
              <a:ext cx="352217" cy="89830"/>
            </a:xfrm>
            <a:custGeom>
              <a:rect b="b" l="l" r="r" t="t"/>
              <a:pathLst>
                <a:path extrusionOk="0" h="3250" w="12743">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flipH="1">
              <a:off x="6676779" y="4360257"/>
              <a:ext cx="352217" cy="90079"/>
            </a:xfrm>
            <a:custGeom>
              <a:rect b="b" l="l" r="r" t="t"/>
              <a:pathLst>
                <a:path extrusionOk="0" h="3259" w="12743">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flipH="1">
              <a:off x="6675866" y="4353651"/>
              <a:ext cx="352217" cy="59039"/>
            </a:xfrm>
            <a:custGeom>
              <a:rect b="b" l="l" r="r" t="t"/>
              <a:pathLst>
                <a:path extrusionOk="0" h="2136" w="12743">
                  <a:moveTo>
                    <a:pt x="67" y="0"/>
                  </a:moveTo>
                  <a:lnTo>
                    <a:pt x="0" y="1602"/>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flipH="1">
              <a:off x="6674927" y="4316004"/>
              <a:ext cx="352244" cy="89802"/>
            </a:xfrm>
            <a:custGeom>
              <a:rect b="b" l="l" r="r" t="t"/>
              <a:pathLst>
                <a:path extrusionOk="0" h="3249" w="12744">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flipH="1">
              <a:off x="6672163" y="4279381"/>
              <a:ext cx="352244" cy="89802"/>
            </a:xfrm>
            <a:custGeom>
              <a:rect b="b" l="l" r="r" t="t"/>
              <a:pathLst>
                <a:path extrusionOk="0" h="3249" w="12744">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flipH="1">
              <a:off x="6671251" y="4272498"/>
              <a:ext cx="352217" cy="59039"/>
            </a:xfrm>
            <a:custGeom>
              <a:rect b="b" l="l" r="r" t="t"/>
              <a:pathLst>
                <a:path extrusionOk="0" h="2136" w="12743">
                  <a:moveTo>
                    <a:pt x="67" y="1"/>
                  </a:moveTo>
                  <a:lnTo>
                    <a:pt x="0" y="1602"/>
                  </a:lnTo>
                  <a:lnTo>
                    <a:pt x="12676" y="2136"/>
                  </a:lnTo>
                  <a:lnTo>
                    <a:pt x="12743" y="535"/>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flipH="1">
              <a:off x="6670338" y="4235101"/>
              <a:ext cx="352217" cy="89830"/>
            </a:xfrm>
            <a:custGeom>
              <a:rect b="b" l="l" r="r" t="t"/>
              <a:pathLst>
                <a:path extrusionOk="0" h="3250" w="12743">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flipH="1">
              <a:off x="6709063" y="4212076"/>
              <a:ext cx="352217" cy="89802"/>
            </a:xfrm>
            <a:custGeom>
              <a:rect b="b" l="l" r="r" t="t"/>
              <a:pathLst>
                <a:path extrusionOk="0" h="3249" w="12743">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flipH="1">
              <a:off x="6708123" y="4205194"/>
              <a:ext cx="352244" cy="59039"/>
            </a:xfrm>
            <a:custGeom>
              <a:rect b="b" l="l" r="r" t="t"/>
              <a:pathLst>
                <a:path extrusionOk="0" h="2136" w="12744">
                  <a:moveTo>
                    <a:pt x="68" y="1"/>
                  </a:moveTo>
                  <a:lnTo>
                    <a:pt x="1" y="1602"/>
                  </a:lnTo>
                  <a:lnTo>
                    <a:pt x="12677" y="2136"/>
                  </a:lnTo>
                  <a:lnTo>
                    <a:pt x="12743" y="535"/>
                  </a:lnTo>
                  <a:lnTo>
                    <a:pt x="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flipH="1">
              <a:off x="6707211" y="4167824"/>
              <a:ext cx="352217" cy="89802"/>
            </a:xfrm>
            <a:custGeom>
              <a:rect b="b" l="l" r="r" t="t"/>
              <a:pathLst>
                <a:path extrusionOk="0" h="3249" w="12743">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flipH="1">
              <a:off x="6652814" y="4154916"/>
              <a:ext cx="352217" cy="90466"/>
            </a:xfrm>
            <a:custGeom>
              <a:rect b="b" l="l" r="r" t="t"/>
              <a:pathLst>
                <a:path extrusionOk="0" h="3273" w="12743">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flipH="1">
              <a:off x="6651875" y="4148033"/>
              <a:ext cx="352244" cy="59951"/>
            </a:xfrm>
            <a:custGeom>
              <a:rect b="b" l="l" r="r" t="t"/>
              <a:pathLst>
                <a:path extrusionOk="0" h="2169" w="12744">
                  <a:moveTo>
                    <a:pt x="67" y="1"/>
                  </a:moveTo>
                  <a:lnTo>
                    <a:pt x="1"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flipH="1">
              <a:off x="6650963" y="4110636"/>
              <a:ext cx="352217" cy="90493"/>
            </a:xfrm>
            <a:custGeom>
              <a:rect b="b" l="l" r="r" t="t"/>
              <a:pathLst>
                <a:path extrusionOk="0" h="3274" w="12743">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flipH="1">
              <a:off x="6689687" y="4088275"/>
              <a:ext cx="352217" cy="89802"/>
            </a:xfrm>
            <a:custGeom>
              <a:rect b="b" l="l" r="r" t="t"/>
              <a:pathLst>
                <a:path extrusionOk="0" h="3249" w="12743">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flipH="1">
              <a:off x="6688775" y="4080729"/>
              <a:ext cx="352217" cy="59951"/>
            </a:xfrm>
            <a:custGeom>
              <a:rect b="b" l="l" r="r" t="t"/>
              <a:pathLst>
                <a:path extrusionOk="0" h="2169" w="12743">
                  <a:moveTo>
                    <a:pt x="67" y="1"/>
                  </a:moveTo>
                  <a:lnTo>
                    <a:pt x="0"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flipH="1">
              <a:off x="6687835" y="4043331"/>
              <a:ext cx="352244" cy="90493"/>
            </a:xfrm>
            <a:custGeom>
              <a:rect b="b" l="l" r="r" t="t"/>
              <a:pathLst>
                <a:path extrusionOk="0" h="3274" w="12744">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flipH="1">
              <a:off x="6652814" y="4040319"/>
              <a:ext cx="352217" cy="89830"/>
            </a:xfrm>
            <a:custGeom>
              <a:rect b="b" l="l" r="r" t="t"/>
              <a:pathLst>
                <a:path extrusionOk="0" h="3250" w="12743">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flipH="1">
              <a:off x="6654639" y="3996066"/>
              <a:ext cx="352244" cy="89830"/>
            </a:xfrm>
            <a:custGeom>
              <a:rect b="b" l="l" r="r" t="t"/>
              <a:pathLst>
                <a:path extrusionOk="0" h="3250" w="12744">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flipH="1">
              <a:off x="6615915" y="3973235"/>
              <a:ext cx="352244" cy="89858"/>
            </a:xfrm>
            <a:custGeom>
              <a:rect b="b" l="l" r="r" t="t"/>
              <a:pathLst>
                <a:path extrusionOk="0" h="3251" w="12744">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flipH="1">
              <a:off x="6616854" y="3966408"/>
              <a:ext cx="352217" cy="59039"/>
            </a:xfrm>
            <a:custGeom>
              <a:rect b="b" l="l" r="r" t="t"/>
              <a:pathLst>
                <a:path extrusionOk="0" h="2136" w="12743">
                  <a:moveTo>
                    <a:pt x="12676" y="0"/>
                  </a:moveTo>
                  <a:lnTo>
                    <a:pt x="0" y="534"/>
                  </a:lnTo>
                  <a:lnTo>
                    <a:pt x="67" y="2135"/>
                  </a:lnTo>
                  <a:lnTo>
                    <a:pt x="12743" y="1602"/>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flipH="1">
              <a:off x="6617766" y="3929646"/>
              <a:ext cx="352244" cy="89858"/>
            </a:xfrm>
            <a:custGeom>
              <a:rect b="b" l="l" r="r" t="t"/>
              <a:pathLst>
                <a:path extrusionOk="0" h="3251" w="12744">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flipH="1">
              <a:off x="6620530" y="3892138"/>
              <a:ext cx="352244" cy="89802"/>
            </a:xfrm>
            <a:custGeom>
              <a:rect b="b" l="l" r="r" t="t"/>
              <a:pathLst>
                <a:path extrusionOk="0" h="3249" w="12744">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flipH="1">
              <a:off x="6621470" y="3885256"/>
              <a:ext cx="352217" cy="59039"/>
            </a:xfrm>
            <a:custGeom>
              <a:rect b="b" l="l" r="r" t="t"/>
              <a:pathLst>
                <a:path extrusionOk="0" h="2136" w="12743">
                  <a:moveTo>
                    <a:pt x="12676" y="1"/>
                  </a:moveTo>
                  <a:lnTo>
                    <a:pt x="0" y="535"/>
                  </a:lnTo>
                  <a:lnTo>
                    <a:pt x="67" y="2136"/>
                  </a:lnTo>
                  <a:lnTo>
                    <a:pt x="12743" y="1602"/>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flipH="1">
              <a:off x="6622382" y="3847886"/>
              <a:ext cx="352217" cy="89802"/>
            </a:xfrm>
            <a:custGeom>
              <a:rect b="b" l="l" r="r" t="t"/>
              <a:pathLst>
                <a:path extrusionOk="0" h="3249" w="12743">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flipH="1">
              <a:off x="6583658" y="3825718"/>
              <a:ext cx="352217" cy="89858"/>
            </a:xfrm>
            <a:custGeom>
              <a:rect b="b" l="l" r="r" t="t"/>
              <a:pathLst>
                <a:path extrusionOk="0" h="3251" w="12743">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flipH="1">
              <a:off x="6585510" y="3817951"/>
              <a:ext cx="352217" cy="59979"/>
            </a:xfrm>
            <a:custGeom>
              <a:rect b="b" l="l" r="r" t="t"/>
              <a:pathLst>
                <a:path extrusionOk="0" h="2170" w="12743">
                  <a:moveTo>
                    <a:pt x="12676" y="1"/>
                  </a:moveTo>
                  <a:lnTo>
                    <a:pt x="0" y="568"/>
                  </a:lnTo>
                  <a:lnTo>
                    <a:pt x="100" y="2169"/>
                  </a:lnTo>
                  <a:lnTo>
                    <a:pt x="12743" y="1635"/>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flipH="1">
              <a:off x="6585510" y="3780581"/>
              <a:ext cx="352217" cy="90466"/>
            </a:xfrm>
            <a:custGeom>
              <a:rect b="b" l="l" r="r" t="t"/>
              <a:pathLst>
                <a:path extrusionOk="0" h="3273" w="12743">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flipH="1">
              <a:off x="6639906" y="3768337"/>
              <a:ext cx="350365" cy="89802"/>
            </a:xfrm>
            <a:custGeom>
              <a:rect b="b" l="l" r="r" t="t"/>
              <a:pathLst>
                <a:path extrusionOk="0" h="3249" w="12676">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flipH="1">
              <a:off x="6640818" y="3760791"/>
              <a:ext cx="352244" cy="59951"/>
            </a:xfrm>
            <a:custGeom>
              <a:rect b="b" l="l" r="r" t="t"/>
              <a:pathLst>
                <a:path extrusionOk="0" h="2169" w="12744">
                  <a:moveTo>
                    <a:pt x="12677" y="1"/>
                  </a:moveTo>
                  <a:lnTo>
                    <a:pt x="1" y="568"/>
                  </a:lnTo>
                  <a:lnTo>
                    <a:pt x="68" y="2169"/>
                  </a:lnTo>
                  <a:lnTo>
                    <a:pt x="12743" y="1635"/>
                  </a:lnTo>
                  <a:lnTo>
                    <a:pt x="1267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flipH="1">
              <a:off x="6641731" y="3724057"/>
              <a:ext cx="352244" cy="89830"/>
            </a:xfrm>
            <a:custGeom>
              <a:rect b="b" l="l" r="r" t="t"/>
              <a:pathLst>
                <a:path extrusionOk="0" h="3250" w="12744">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flipH="1">
              <a:off x="6666634" y="3744593"/>
              <a:ext cx="302437" cy="53649"/>
            </a:xfrm>
            <a:custGeom>
              <a:rect b="b" l="l" r="r" t="t"/>
              <a:pathLst>
                <a:path extrusionOk="0" h="1941" w="10942">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flipH="1">
              <a:off x="6603006" y="3701032"/>
              <a:ext cx="352244" cy="90051"/>
            </a:xfrm>
            <a:custGeom>
              <a:rect b="b" l="l" r="r" t="t"/>
              <a:pathLst>
                <a:path extrusionOk="0" h="3258" w="12744">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flipH="1">
              <a:off x="6603946" y="3694426"/>
              <a:ext cx="352217" cy="59011"/>
            </a:xfrm>
            <a:custGeom>
              <a:rect b="b" l="l" r="r" t="t"/>
              <a:pathLst>
                <a:path extrusionOk="0" h="2135" w="12743">
                  <a:moveTo>
                    <a:pt x="12676" y="0"/>
                  </a:moveTo>
                  <a:lnTo>
                    <a:pt x="0" y="534"/>
                  </a:lnTo>
                  <a:lnTo>
                    <a:pt x="67" y="2135"/>
                  </a:lnTo>
                  <a:lnTo>
                    <a:pt x="12743" y="1601"/>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flipH="1">
              <a:off x="6604858" y="3656752"/>
              <a:ext cx="352244" cy="89830"/>
            </a:xfrm>
            <a:custGeom>
              <a:rect b="b" l="l" r="r" t="t"/>
              <a:pathLst>
                <a:path extrusionOk="0" h="3250" w="12744">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flipH="1">
              <a:off x="6628822" y="3668803"/>
              <a:ext cx="306141" cy="42234"/>
            </a:xfrm>
            <a:custGeom>
              <a:rect b="b" l="l" r="r" t="t"/>
              <a:pathLst>
                <a:path extrusionOk="0" h="1528" w="11076">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flipH="1">
              <a:off x="6626998" y="3382448"/>
              <a:ext cx="356832" cy="315621"/>
            </a:xfrm>
            <a:custGeom>
              <a:rect b="b" l="l" r="r" t="t"/>
              <a:pathLst>
                <a:path extrusionOk="0" h="11419" w="1291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flipH="1">
              <a:off x="6611326" y="3390243"/>
              <a:ext cx="354068" cy="315676"/>
            </a:xfrm>
            <a:custGeom>
              <a:rect b="b" l="l" r="r" t="t"/>
              <a:pathLst>
                <a:path extrusionOk="0" h="11421" w="1281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flipH="1">
              <a:off x="6711824" y="3464844"/>
              <a:ext cx="151218" cy="163214"/>
            </a:xfrm>
            <a:custGeom>
              <a:rect b="b" l="l" r="r" t="t"/>
              <a:pathLst>
                <a:path extrusionOk="0" h="5905" w="5471">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flipH="1">
              <a:off x="5296527" y="4379467"/>
              <a:ext cx="212109" cy="73439"/>
            </a:xfrm>
            <a:custGeom>
              <a:rect b="b" l="l" r="r" t="t"/>
              <a:pathLst>
                <a:path extrusionOk="0" h="2657" w="7674">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flipH="1">
              <a:off x="5293763" y="4364707"/>
              <a:ext cx="211170" cy="77475"/>
            </a:xfrm>
            <a:custGeom>
              <a:rect b="b" l="l" r="r" t="t"/>
              <a:pathLst>
                <a:path extrusionOk="0" h="2803" w="7640">
                  <a:moveTo>
                    <a:pt x="234" y="1"/>
                  </a:moveTo>
                  <a:lnTo>
                    <a:pt x="0" y="935"/>
                  </a:lnTo>
                  <a:lnTo>
                    <a:pt x="7406" y="2803"/>
                  </a:lnTo>
                  <a:lnTo>
                    <a:pt x="7639" y="1869"/>
                  </a:lnTo>
                  <a:lnTo>
                    <a:pt x="234"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flipH="1">
              <a:off x="5307610" y="4365895"/>
              <a:ext cx="177034" cy="51825"/>
            </a:xfrm>
            <a:custGeom>
              <a:rect b="b" l="l" r="r" t="t"/>
              <a:pathLst>
                <a:path extrusionOk="0" h="1875" w="6405">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flipH="1">
              <a:off x="5200643" y="4466590"/>
              <a:ext cx="213021" cy="54202"/>
            </a:xfrm>
            <a:custGeom>
              <a:rect b="b" l="l" r="r" t="t"/>
              <a:pathLst>
                <a:path extrusionOk="0" h="1961" w="7707">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flipH="1">
              <a:off x="5201582" y="4462443"/>
              <a:ext cx="212994" cy="35987"/>
            </a:xfrm>
            <a:custGeom>
              <a:rect b="b" l="l" r="r" t="t"/>
              <a:pathLst>
                <a:path extrusionOk="0" h="1302" w="7706">
                  <a:moveTo>
                    <a:pt x="7673" y="1"/>
                  </a:moveTo>
                  <a:lnTo>
                    <a:pt x="0" y="334"/>
                  </a:lnTo>
                  <a:lnTo>
                    <a:pt x="67" y="1302"/>
                  </a:lnTo>
                  <a:lnTo>
                    <a:pt x="7706" y="968"/>
                  </a:lnTo>
                  <a:lnTo>
                    <a:pt x="76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flipH="1">
              <a:off x="5201582" y="4439861"/>
              <a:ext cx="212994" cy="54423"/>
            </a:xfrm>
            <a:custGeom>
              <a:rect b="b" l="l" r="r" t="t"/>
              <a:pathLst>
                <a:path extrusionOk="0" h="1969" w="7706">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flipH="1">
              <a:off x="5215402" y="4447960"/>
              <a:ext cx="185354" cy="25567"/>
            </a:xfrm>
            <a:custGeom>
              <a:rect b="b" l="l" r="r" t="t"/>
              <a:pathLst>
                <a:path extrusionOk="0" h="925" w="6706">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flipH="1">
              <a:off x="5265185" y="4192120"/>
              <a:ext cx="359624" cy="315704"/>
            </a:xfrm>
            <a:custGeom>
              <a:rect b="b" l="l" r="r" t="t"/>
              <a:pathLst>
                <a:path extrusionOk="0" h="11422" w="13011">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flipH="1">
              <a:off x="5254128" y="4204779"/>
              <a:ext cx="339613" cy="316312"/>
            </a:xfrm>
            <a:custGeom>
              <a:rect b="b" l="l" r="r" t="t"/>
              <a:pathLst>
                <a:path extrusionOk="0" h="11444" w="12287">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flipH="1">
              <a:off x="5355538" y="4288198"/>
              <a:ext cx="157686" cy="148454"/>
            </a:xfrm>
            <a:custGeom>
              <a:rect b="b" l="l" r="r" t="t"/>
              <a:pathLst>
                <a:path extrusionOk="0" h="5371" w="5705">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flipH="1">
              <a:off x="7172811" y="4481350"/>
              <a:ext cx="213021" cy="54202"/>
            </a:xfrm>
            <a:custGeom>
              <a:rect b="b" l="l" r="r" t="t"/>
              <a:pathLst>
                <a:path extrusionOk="0" h="1961" w="7707">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flipH="1">
              <a:off x="7172811" y="4477203"/>
              <a:ext cx="212082" cy="35987"/>
            </a:xfrm>
            <a:custGeom>
              <a:rect b="b" l="l" r="r" t="t"/>
              <a:pathLst>
                <a:path extrusionOk="0" h="1302" w="7673">
                  <a:moveTo>
                    <a:pt x="34" y="0"/>
                  </a:moveTo>
                  <a:lnTo>
                    <a:pt x="0" y="968"/>
                  </a:lnTo>
                  <a:lnTo>
                    <a:pt x="7639" y="1301"/>
                  </a:lnTo>
                  <a:lnTo>
                    <a:pt x="7672"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flipH="1">
              <a:off x="7171899" y="4454621"/>
              <a:ext cx="212994" cy="54396"/>
            </a:xfrm>
            <a:custGeom>
              <a:rect b="b" l="l" r="r" t="t"/>
              <a:pathLst>
                <a:path extrusionOk="0" h="1968" w="7706">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flipH="1">
              <a:off x="7185719" y="4462084"/>
              <a:ext cx="184442" cy="25291"/>
            </a:xfrm>
            <a:custGeom>
              <a:rect b="b" l="l" r="r" t="t"/>
              <a:pathLst>
                <a:path extrusionOk="0" h="915" w="6673">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flipH="1">
              <a:off x="7194951" y="4440773"/>
              <a:ext cx="212082" cy="54202"/>
            </a:xfrm>
            <a:custGeom>
              <a:rect b="b" l="l" r="r" t="t"/>
              <a:pathLst>
                <a:path extrusionOk="0" h="1961" w="7673">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flipH="1">
              <a:off x="7194951" y="4435715"/>
              <a:ext cx="212994" cy="35987"/>
            </a:xfrm>
            <a:custGeom>
              <a:rect b="b" l="l" r="r" t="t"/>
              <a:pathLst>
                <a:path extrusionOk="0" h="1302" w="7706">
                  <a:moveTo>
                    <a:pt x="67" y="0"/>
                  </a:moveTo>
                  <a:lnTo>
                    <a:pt x="0" y="1001"/>
                  </a:lnTo>
                  <a:lnTo>
                    <a:pt x="7672" y="1301"/>
                  </a:lnTo>
                  <a:lnTo>
                    <a:pt x="7706"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flipH="1">
              <a:off x="7193099" y="4414045"/>
              <a:ext cx="212082" cy="54423"/>
            </a:xfrm>
            <a:custGeom>
              <a:rect b="b" l="l" r="r" t="t"/>
              <a:pathLst>
                <a:path extrusionOk="0" h="1969" w="7673">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flipH="1">
              <a:off x="7207859" y="4421536"/>
              <a:ext cx="184414" cy="25263"/>
            </a:xfrm>
            <a:custGeom>
              <a:rect b="b" l="l" r="r" t="t"/>
              <a:pathLst>
                <a:path extrusionOk="0" h="914" w="6672">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flipH="1">
              <a:off x="7192187" y="4391343"/>
              <a:ext cx="212082" cy="54202"/>
            </a:xfrm>
            <a:custGeom>
              <a:rect b="b" l="l" r="r" t="t"/>
              <a:pathLst>
                <a:path extrusionOk="0" h="1961" w="7673">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flipH="1">
              <a:off x="7192187" y="4386847"/>
              <a:ext cx="212082" cy="35987"/>
            </a:xfrm>
            <a:custGeom>
              <a:rect b="b" l="l" r="r" t="t"/>
              <a:pathLst>
                <a:path extrusionOk="0" h="1302" w="7673">
                  <a:moveTo>
                    <a:pt x="34" y="0"/>
                  </a:moveTo>
                  <a:lnTo>
                    <a:pt x="1" y="1001"/>
                  </a:lnTo>
                  <a:lnTo>
                    <a:pt x="7639" y="1301"/>
                  </a:lnTo>
                  <a:lnTo>
                    <a:pt x="7673"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flipH="1">
              <a:off x="7191247" y="4365177"/>
              <a:ext cx="212082" cy="54423"/>
            </a:xfrm>
            <a:custGeom>
              <a:rect b="b" l="l" r="r" t="t"/>
              <a:pathLst>
                <a:path extrusionOk="0" h="1969" w="7673">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flipH="1">
              <a:off x="7205094" y="4372695"/>
              <a:ext cx="184414" cy="25235"/>
            </a:xfrm>
            <a:custGeom>
              <a:rect b="b" l="l" r="r" t="t"/>
              <a:pathLst>
                <a:path extrusionOk="0" h="913" w="6672">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flipH="1">
              <a:off x="7214299" y="4351357"/>
              <a:ext cx="212082" cy="54174"/>
            </a:xfrm>
            <a:custGeom>
              <a:rect b="b" l="l" r="r" t="t"/>
              <a:pathLst>
                <a:path extrusionOk="0" h="1960" w="7673">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flipH="1">
              <a:off x="7214299" y="4347183"/>
              <a:ext cx="212082" cy="35075"/>
            </a:xfrm>
            <a:custGeom>
              <a:rect b="b" l="l" r="r" t="t"/>
              <a:pathLst>
                <a:path extrusionOk="0" h="1269" w="7673">
                  <a:moveTo>
                    <a:pt x="33" y="1"/>
                  </a:moveTo>
                  <a:lnTo>
                    <a:pt x="0" y="968"/>
                  </a:lnTo>
                  <a:lnTo>
                    <a:pt x="7639" y="1268"/>
                  </a:lnTo>
                  <a:lnTo>
                    <a:pt x="7672" y="301"/>
                  </a:ln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flipH="1">
              <a:off x="7213387" y="4324601"/>
              <a:ext cx="212994" cy="54423"/>
            </a:xfrm>
            <a:custGeom>
              <a:rect b="b" l="l" r="r" t="t"/>
              <a:pathLst>
                <a:path extrusionOk="0" h="1969" w="7706">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flipH="1">
              <a:off x="7227207" y="4332119"/>
              <a:ext cx="184442" cy="25235"/>
            </a:xfrm>
            <a:custGeom>
              <a:rect b="b" l="l" r="r" t="t"/>
              <a:pathLst>
                <a:path extrusionOk="0" h="913" w="6673">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flipH="1">
              <a:off x="7180191" y="4316530"/>
              <a:ext cx="213021" cy="54893"/>
            </a:xfrm>
            <a:custGeom>
              <a:rect b="b" l="l" r="r" t="t"/>
              <a:pathLst>
                <a:path extrusionOk="0" h="1986" w="7707">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flipH="1">
              <a:off x="7180191" y="4312162"/>
              <a:ext cx="213021" cy="35987"/>
            </a:xfrm>
            <a:custGeom>
              <a:rect b="b" l="l" r="r" t="t"/>
              <a:pathLst>
                <a:path extrusionOk="0" h="1302" w="7707">
                  <a:moveTo>
                    <a:pt x="68" y="0"/>
                  </a:moveTo>
                  <a:lnTo>
                    <a:pt x="1" y="968"/>
                  </a:lnTo>
                  <a:lnTo>
                    <a:pt x="7673" y="1301"/>
                  </a:lnTo>
                  <a:lnTo>
                    <a:pt x="7706" y="334"/>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flipH="1">
              <a:off x="7179279" y="4289801"/>
              <a:ext cx="212994" cy="54865"/>
            </a:xfrm>
            <a:custGeom>
              <a:rect b="b" l="l" r="r" t="t"/>
              <a:pathLst>
                <a:path extrusionOk="0" h="1985" w="7706">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flipH="1">
              <a:off x="7193099" y="4297983"/>
              <a:ext cx="185354" cy="25263"/>
            </a:xfrm>
            <a:custGeom>
              <a:rect b="b" l="l" r="r" t="t"/>
              <a:pathLst>
                <a:path extrusionOk="0" h="914" w="6706">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flipH="1">
              <a:off x="7333236" y="4438811"/>
              <a:ext cx="212082" cy="73439"/>
            </a:xfrm>
            <a:custGeom>
              <a:rect b="b" l="l" r="r" t="t"/>
              <a:pathLst>
                <a:path extrusionOk="0" h="2657" w="7673">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flipH="1">
              <a:off x="7336000" y="4423719"/>
              <a:ext cx="212109" cy="77475"/>
            </a:xfrm>
            <a:custGeom>
              <a:rect b="b" l="l" r="r" t="t"/>
              <a:pathLst>
                <a:path extrusionOk="0" h="2803" w="7674">
                  <a:moveTo>
                    <a:pt x="7406" y="1"/>
                  </a:moveTo>
                  <a:lnTo>
                    <a:pt x="1" y="1869"/>
                  </a:lnTo>
                  <a:lnTo>
                    <a:pt x="234" y="2803"/>
                  </a:lnTo>
                  <a:lnTo>
                    <a:pt x="7673" y="935"/>
                  </a:lnTo>
                  <a:lnTo>
                    <a:pt x="740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flipH="1">
              <a:off x="7339703" y="4412995"/>
              <a:ext cx="212082" cy="73439"/>
            </a:xfrm>
            <a:custGeom>
              <a:rect b="b" l="l" r="r" t="t"/>
              <a:pathLst>
                <a:path extrusionOk="0" h="2657" w="7673">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flipH="1">
              <a:off x="7356287" y="4419988"/>
              <a:ext cx="181678" cy="53539"/>
            </a:xfrm>
            <a:custGeom>
              <a:rect b="b" l="l" r="r" t="t"/>
              <a:pathLst>
                <a:path extrusionOk="0" h="1937" w="6573">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flipH="1">
              <a:off x="7428208" y="4481350"/>
              <a:ext cx="212082" cy="54202"/>
            </a:xfrm>
            <a:custGeom>
              <a:rect b="b" l="l" r="r" t="t"/>
              <a:pathLst>
                <a:path extrusionOk="0" h="1961" w="7673">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flipH="1">
              <a:off x="7427296" y="4477203"/>
              <a:ext cx="212994" cy="35048"/>
            </a:xfrm>
            <a:custGeom>
              <a:rect b="b" l="l" r="r" t="t"/>
              <a:pathLst>
                <a:path extrusionOk="0" h="1268" w="7706">
                  <a:moveTo>
                    <a:pt x="34" y="0"/>
                  </a:moveTo>
                  <a:lnTo>
                    <a:pt x="0" y="968"/>
                  </a:lnTo>
                  <a:lnTo>
                    <a:pt x="7672" y="1268"/>
                  </a:lnTo>
                  <a:lnTo>
                    <a:pt x="7706" y="301"/>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flipH="1">
              <a:off x="7426356" y="4454621"/>
              <a:ext cx="213021" cy="54396"/>
            </a:xfrm>
            <a:custGeom>
              <a:rect b="b" l="l" r="r" t="t"/>
              <a:pathLst>
                <a:path extrusionOk="0" h="1968" w="7707">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flipH="1">
              <a:off x="7440204" y="4462084"/>
              <a:ext cx="185354" cy="25291"/>
            </a:xfrm>
            <a:custGeom>
              <a:rect b="b" l="l" r="r" t="t"/>
              <a:pathLst>
                <a:path extrusionOk="0" h="915" w="6706">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flipH="1">
              <a:off x="6329171" y="4479498"/>
              <a:ext cx="219462" cy="55335"/>
            </a:xfrm>
            <a:custGeom>
              <a:rect b="b" l="l" r="r" t="t"/>
              <a:pathLst>
                <a:path extrusionOk="0" h="2002" w="794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flipH="1">
              <a:off x="6329171" y="4474439"/>
              <a:ext cx="218549" cy="36899"/>
            </a:xfrm>
            <a:custGeom>
              <a:rect b="b" l="l" r="r" t="t"/>
              <a:pathLst>
                <a:path extrusionOk="0" h="1335" w="7907">
                  <a:moveTo>
                    <a:pt x="34" y="0"/>
                  </a:moveTo>
                  <a:lnTo>
                    <a:pt x="0" y="1001"/>
                  </a:lnTo>
                  <a:lnTo>
                    <a:pt x="7873" y="1335"/>
                  </a:lnTo>
                  <a:lnTo>
                    <a:pt x="7906"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flipH="1">
              <a:off x="6328259" y="4451857"/>
              <a:ext cx="218549" cy="55999"/>
            </a:xfrm>
            <a:custGeom>
              <a:rect b="b" l="l" r="r" t="t"/>
              <a:pathLst>
                <a:path extrusionOk="0" h="2026" w="7907">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flipH="1">
              <a:off x="6343931" y="4464821"/>
              <a:ext cx="188118" cy="33085"/>
            </a:xfrm>
            <a:custGeom>
              <a:rect b="b" l="l" r="r" t="t"/>
              <a:pathLst>
                <a:path extrusionOk="0" h="1197" w="6806">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flipH="1">
              <a:off x="6352224" y="4437125"/>
              <a:ext cx="218549" cy="56220"/>
            </a:xfrm>
            <a:custGeom>
              <a:rect b="b" l="l" r="r" t="t"/>
              <a:pathLst>
                <a:path extrusionOk="0" h="2034" w="7907">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flipH="1">
              <a:off x="6351311" y="4432951"/>
              <a:ext cx="219462" cy="36899"/>
            </a:xfrm>
            <a:custGeom>
              <a:rect b="b" l="l" r="r" t="t"/>
              <a:pathLst>
                <a:path extrusionOk="0" h="1335" w="7940">
                  <a:moveTo>
                    <a:pt x="67" y="0"/>
                  </a:moveTo>
                  <a:lnTo>
                    <a:pt x="1" y="1001"/>
                  </a:lnTo>
                  <a:lnTo>
                    <a:pt x="7873" y="1334"/>
                  </a:lnTo>
                  <a:lnTo>
                    <a:pt x="7940"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flipH="1">
              <a:off x="6351311" y="4409678"/>
              <a:ext cx="218549" cy="56026"/>
            </a:xfrm>
            <a:custGeom>
              <a:rect b="b" l="l" r="r" t="t"/>
              <a:pathLst>
                <a:path extrusionOk="0" h="2027" w="7907">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flipH="1">
              <a:off x="6365131" y="4417611"/>
              <a:ext cx="189970" cy="26424"/>
            </a:xfrm>
            <a:custGeom>
              <a:rect b="b" l="l" r="r" t="t"/>
              <a:pathLst>
                <a:path extrusionOk="0" h="956" w="6873">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flipH="1">
              <a:off x="6302443" y="4402519"/>
              <a:ext cx="219462" cy="36899"/>
            </a:xfrm>
            <a:custGeom>
              <a:rect b="b" l="l" r="r" t="t"/>
              <a:pathLst>
                <a:path extrusionOk="0" h="1335" w="7940">
                  <a:moveTo>
                    <a:pt x="67" y="0"/>
                  </a:moveTo>
                  <a:lnTo>
                    <a:pt x="0" y="1001"/>
                  </a:lnTo>
                  <a:lnTo>
                    <a:pt x="7873" y="1335"/>
                  </a:lnTo>
                  <a:lnTo>
                    <a:pt x="7939"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flipH="1">
              <a:off x="6318115" y="4392016"/>
              <a:ext cx="187206" cy="33361"/>
            </a:xfrm>
            <a:custGeom>
              <a:rect b="b" l="l" r="r" t="t"/>
              <a:pathLst>
                <a:path extrusionOk="0" h="1207" w="6773">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flipH="1">
              <a:off x="6302443" y="4365177"/>
              <a:ext cx="219462" cy="56026"/>
            </a:xfrm>
            <a:custGeom>
              <a:rect b="b" l="l" r="r" t="t"/>
              <a:pathLst>
                <a:path extrusionOk="0" h="2027" w="794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flipH="1">
              <a:off x="6301531" y="4337509"/>
              <a:ext cx="218522" cy="56026"/>
            </a:xfrm>
            <a:custGeom>
              <a:rect b="b" l="l" r="r" t="t"/>
              <a:pathLst>
                <a:path extrusionOk="0" h="2027" w="7906">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flipH="1">
              <a:off x="6317203" y="4350472"/>
              <a:ext cx="187178" cy="33113"/>
            </a:xfrm>
            <a:custGeom>
              <a:rect b="b" l="l" r="r" t="t"/>
              <a:pathLst>
                <a:path extrusionOk="0" h="1198" w="6772">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flipH="1">
              <a:off x="6086682" y="4431099"/>
              <a:ext cx="204729" cy="102157"/>
            </a:xfrm>
            <a:custGeom>
              <a:rect b="b" l="l" r="r" t="t"/>
              <a:pathLst>
                <a:path extrusionOk="0" h="3696" w="7407">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flipH="1">
              <a:off x="6082094" y="4413575"/>
              <a:ext cx="202850" cy="114347"/>
            </a:xfrm>
            <a:custGeom>
              <a:rect b="b" l="l" r="r" t="t"/>
              <a:pathLst>
                <a:path extrusionOk="0" h="4137" w="7339">
                  <a:moveTo>
                    <a:pt x="434" y="1"/>
                  </a:moveTo>
                  <a:lnTo>
                    <a:pt x="0" y="868"/>
                  </a:lnTo>
                  <a:lnTo>
                    <a:pt x="6939" y="4137"/>
                  </a:lnTo>
                  <a:lnTo>
                    <a:pt x="7339" y="3236"/>
                  </a:lnTo>
                  <a:lnTo>
                    <a:pt x="4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flipH="1">
              <a:off x="6089473" y="4414764"/>
              <a:ext cx="171506" cy="83666"/>
            </a:xfrm>
            <a:custGeom>
              <a:rect b="b" l="l" r="r" t="t"/>
              <a:pathLst>
                <a:path extrusionOk="0" h="3027" w="6205">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flipH="1">
              <a:off x="6183507" y="4462001"/>
              <a:ext cx="212994" cy="54396"/>
            </a:xfrm>
            <a:custGeom>
              <a:rect b="b" l="l" r="r" t="t"/>
              <a:pathLst>
                <a:path extrusionOk="0" h="1968" w="7706">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flipH="1">
              <a:off x="6183507" y="4457828"/>
              <a:ext cx="212994" cy="35987"/>
            </a:xfrm>
            <a:custGeom>
              <a:rect b="b" l="l" r="r" t="t"/>
              <a:pathLst>
                <a:path extrusionOk="0" h="1302" w="7706">
                  <a:moveTo>
                    <a:pt x="67" y="1"/>
                  </a:moveTo>
                  <a:lnTo>
                    <a:pt x="0" y="968"/>
                  </a:lnTo>
                  <a:lnTo>
                    <a:pt x="7672" y="1302"/>
                  </a:lnTo>
                  <a:lnTo>
                    <a:pt x="7706" y="301"/>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flipH="1">
              <a:off x="6182594" y="4435245"/>
              <a:ext cx="212082" cy="54423"/>
            </a:xfrm>
            <a:custGeom>
              <a:rect b="b" l="l" r="r" t="t"/>
              <a:pathLst>
                <a:path extrusionOk="0" h="1969" w="7673">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24a2383e99_0_32"/>
          <p:cNvSpPr txBox="1"/>
          <p:nvPr>
            <p:ph type="title"/>
          </p:nvPr>
        </p:nvSpPr>
        <p:spPr>
          <a:xfrm>
            <a:off x="0" y="1036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Encoding - DOW</a:t>
            </a:r>
            <a:endParaRPr/>
          </a:p>
        </p:txBody>
      </p:sp>
      <p:pic>
        <p:nvPicPr>
          <p:cNvPr id="659" name="Google Shape;659;g124a2383e99_0_32"/>
          <p:cNvPicPr preferRelativeResize="0"/>
          <p:nvPr/>
        </p:nvPicPr>
        <p:blipFill>
          <a:blip r:embed="rId3">
            <a:alphaModFix/>
          </a:blip>
          <a:stretch>
            <a:fillRect/>
          </a:stretch>
        </p:blipFill>
        <p:spPr>
          <a:xfrm>
            <a:off x="295375" y="1020150"/>
            <a:ext cx="7265702" cy="3589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g124a2383e99_0_39"/>
          <p:cNvPicPr preferRelativeResize="0"/>
          <p:nvPr/>
        </p:nvPicPr>
        <p:blipFill>
          <a:blip r:embed="rId3">
            <a:alphaModFix/>
          </a:blip>
          <a:stretch>
            <a:fillRect/>
          </a:stretch>
        </p:blipFill>
        <p:spPr>
          <a:xfrm>
            <a:off x="347675" y="1218000"/>
            <a:ext cx="6831327" cy="3505350"/>
          </a:xfrm>
          <a:prstGeom prst="rect">
            <a:avLst/>
          </a:prstGeom>
          <a:noFill/>
          <a:ln>
            <a:noFill/>
          </a:ln>
        </p:spPr>
      </p:pic>
      <p:sp>
        <p:nvSpPr>
          <p:cNvPr id="665" name="Google Shape;665;g124a2383e99_0_39"/>
          <p:cNvSpPr txBox="1"/>
          <p:nvPr>
            <p:ph type="title"/>
          </p:nvPr>
        </p:nvSpPr>
        <p:spPr>
          <a:xfrm>
            <a:off x="0" y="1036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Encoding - State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24a2383e99_0_46"/>
          <p:cNvSpPr txBox="1"/>
          <p:nvPr>
            <p:ph type="title"/>
          </p:nvPr>
        </p:nvSpPr>
        <p:spPr>
          <a:xfrm>
            <a:off x="0" y="2623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Benford’s Law Variable</a:t>
            </a:r>
            <a:endParaRPr/>
          </a:p>
        </p:txBody>
      </p:sp>
      <p:grpSp>
        <p:nvGrpSpPr>
          <p:cNvPr id="671" name="Google Shape;671;g124a2383e99_0_46"/>
          <p:cNvGrpSpPr/>
          <p:nvPr/>
        </p:nvGrpSpPr>
        <p:grpSpPr>
          <a:xfrm>
            <a:off x="452669" y="1618565"/>
            <a:ext cx="3315891" cy="2014509"/>
            <a:chOff x="3154233" y="1852850"/>
            <a:chExt cx="2148015" cy="1735150"/>
          </a:xfrm>
        </p:grpSpPr>
        <p:sp>
          <p:nvSpPr>
            <p:cNvPr id="672" name="Google Shape;672;g124a2383e99_0_46"/>
            <p:cNvSpPr/>
            <p:nvPr/>
          </p:nvSpPr>
          <p:spPr>
            <a:xfrm>
              <a:off x="3485717" y="3079475"/>
              <a:ext cx="1294800" cy="13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24a2383e99_0_46"/>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Step 1</a:t>
              </a:r>
              <a:endParaRPr b="1" sz="1200">
                <a:latin typeface="Roboto"/>
                <a:ea typeface="Roboto"/>
                <a:cs typeface="Roboto"/>
                <a:sym typeface="Roboto"/>
              </a:endParaRPr>
            </a:p>
          </p:txBody>
        </p:sp>
        <p:sp>
          <p:nvSpPr>
            <p:cNvPr id="674" name="Google Shape;674;g124a2383e99_0_46"/>
            <p:cNvSpPr txBox="1"/>
            <p:nvPr/>
          </p:nvSpPr>
          <p:spPr>
            <a:xfrm>
              <a:off x="3386749" y="1852850"/>
              <a:ext cx="1915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Remove Unnecessary Data</a:t>
              </a:r>
              <a:endParaRPr b="1" sz="18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Drop all transactions from Fedex</a:t>
              </a:r>
              <a:endParaRPr>
                <a:latin typeface="Roboto"/>
                <a:ea typeface="Roboto"/>
                <a:cs typeface="Roboto"/>
                <a:sym typeface="Roboto"/>
              </a:endParaRPr>
            </a:p>
          </p:txBody>
        </p:sp>
        <p:grpSp>
          <p:nvGrpSpPr>
            <p:cNvPr id="675" name="Google Shape;675;g124a2383e99_0_46"/>
            <p:cNvGrpSpPr/>
            <p:nvPr/>
          </p:nvGrpSpPr>
          <p:grpSpPr>
            <a:xfrm>
              <a:off x="3435870" y="2800065"/>
              <a:ext cx="92400" cy="411825"/>
              <a:chOff x="845575" y="2563700"/>
              <a:chExt cx="92400" cy="411825"/>
            </a:xfrm>
          </p:grpSpPr>
          <p:sp>
            <p:nvSpPr>
              <p:cNvPr id="676" name="Google Shape;676;g124a2383e99_0_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g124a2383e99_0_4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678" name="Google Shape;678;g124a2383e99_0_46"/>
          <p:cNvGrpSpPr/>
          <p:nvPr/>
        </p:nvGrpSpPr>
        <p:grpSpPr>
          <a:xfrm>
            <a:off x="2403146" y="2605120"/>
            <a:ext cx="2558859" cy="915676"/>
            <a:chOff x="1828196" y="2702596"/>
            <a:chExt cx="1657614" cy="788696"/>
          </a:xfrm>
        </p:grpSpPr>
        <p:sp>
          <p:nvSpPr>
            <p:cNvPr id="679" name="Google Shape;679;g124a2383e99_0_46"/>
            <p:cNvSpPr/>
            <p:nvPr/>
          </p:nvSpPr>
          <p:spPr>
            <a:xfrm>
              <a:off x="2191011" y="3079475"/>
              <a:ext cx="1294800" cy="133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124a2383e99_0_46"/>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Step 2</a:t>
              </a:r>
              <a:endParaRPr b="1" sz="1200">
                <a:latin typeface="Roboto"/>
                <a:ea typeface="Roboto"/>
                <a:cs typeface="Roboto"/>
                <a:sym typeface="Roboto"/>
              </a:endParaRPr>
            </a:p>
          </p:txBody>
        </p:sp>
        <p:grpSp>
          <p:nvGrpSpPr>
            <p:cNvPr id="681" name="Google Shape;681;g124a2383e99_0_46"/>
            <p:cNvGrpSpPr/>
            <p:nvPr/>
          </p:nvGrpSpPr>
          <p:grpSpPr>
            <a:xfrm rot="10800000">
              <a:off x="2149293" y="3079467"/>
              <a:ext cx="92400" cy="411825"/>
              <a:chOff x="2072481" y="2563700"/>
              <a:chExt cx="92400" cy="411825"/>
            </a:xfrm>
          </p:grpSpPr>
          <p:cxnSp>
            <p:nvCxnSpPr>
              <p:cNvPr id="682" name="Google Shape;682;g124a2383e99_0_46"/>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83" name="Google Shape;683;g124a2383e99_0_46"/>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 name="Google Shape;684;g124a2383e99_0_46"/>
          <p:cNvGrpSpPr/>
          <p:nvPr/>
        </p:nvGrpSpPr>
        <p:grpSpPr>
          <a:xfrm>
            <a:off x="4450150" y="2718281"/>
            <a:ext cx="2510494" cy="914793"/>
            <a:chOff x="3154233" y="2800065"/>
            <a:chExt cx="1626283" cy="787935"/>
          </a:xfrm>
        </p:grpSpPr>
        <p:sp>
          <p:nvSpPr>
            <p:cNvPr id="685" name="Google Shape;685;g124a2383e99_0_46"/>
            <p:cNvSpPr/>
            <p:nvPr/>
          </p:nvSpPr>
          <p:spPr>
            <a:xfrm>
              <a:off x="3485717" y="3079475"/>
              <a:ext cx="1294800" cy="133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24a2383e99_0_46"/>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Step 3</a:t>
              </a:r>
              <a:endParaRPr b="1" sz="1200">
                <a:latin typeface="Roboto"/>
                <a:ea typeface="Roboto"/>
                <a:cs typeface="Roboto"/>
                <a:sym typeface="Roboto"/>
              </a:endParaRPr>
            </a:p>
          </p:txBody>
        </p:sp>
        <p:grpSp>
          <p:nvGrpSpPr>
            <p:cNvPr id="687" name="Google Shape;687;g124a2383e99_0_46"/>
            <p:cNvGrpSpPr/>
            <p:nvPr/>
          </p:nvGrpSpPr>
          <p:grpSpPr>
            <a:xfrm>
              <a:off x="3435870" y="2800065"/>
              <a:ext cx="92400" cy="411825"/>
              <a:chOff x="845575" y="2563700"/>
              <a:chExt cx="92400" cy="411825"/>
            </a:xfrm>
          </p:grpSpPr>
          <p:sp>
            <p:nvSpPr>
              <p:cNvPr id="688" name="Google Shape;688;g124a2383e99_0_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g124a2383e99_0_4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sp>
        <p:nvSpPr>
          <p:cNvPr id="690" name="Google Shape;690;g124a2383e99_0_46"/>
          <p:cNvSpPr txBox="1"/>
          <p:nvPr/>
        </p:nvSpPr>
        <p:spPr>
          <a:xfrm>
            <a:off x="2313575" y="3578888"/>
            <a:ext cx="3597900" cy="12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Group Transactions Separately</a:t>
            </a:r>
            <a:endParaRPr b="1" sz="18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Group transactions by Cardnum and Merchnum these and for each resulting group, look at the distribution of the first digit of the “purchase amount”. </a:t>
            </a:r>
            <a:endParaRPr>
              <a:latin typeface="Roboto"/>
              <a:ea typeface="Roboto"/>
              <a:cs typeface="Roboto"/>
              <a:sym typeface="Roboto"/>
            </a:endParaRPr>
          </a:p>
        </p:txBody>
      </p:sp>
      <p:sp>
        <p:nvSpPr>
          <p:cNvPr id="691" name="Google Shape;691;g124a2383e99_0_46"/>
          <p:cNvSpPr txBox="1"/>
          <p:nvPr/>
        </p:nvSpPr>
        <p:spPr>
          <a:xfrm>
            <a:off x="4328016" y="1014700"/>
            <a:ext cx="2956800" cy="10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Measure for Unusualness</a:t>
            </a:r>
            <a:endParaRPr b="1" sz="1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i="1" sz="1600">
              <a:latin typeface="Times New Roman"/>
              <a:ea typeface="Times New Roman"/>
              <a:cs typeface="Times New Roman"/>
              <a:sym typeface="Times New Roman"/>
            </a:endParaRPr>
          </a:p>
          <a:p>
            <a:pPr indent="0" lvl="0" marL="0" rtl="0" algn="l">
              <a:spcBef>
                <a:spcPts val="0"/>
              </a:spcBef>
              <a:spcAft>
                <a:spcPts val="0"/>
              </a:spcAft>
              <a:buNone/>
            </a:pPr>
            <a:r>
              <a:t/>
            </a:r>
            <a:endParaRPr i="1" sz="1600">
              <a:latin typeface="Times New Roman"/>
              <a:ea typeface="Times New Roman"/>
              <a:cs typeface="Times New Roman"/>
              <a:sym typeface="Times New Roman"/>
            </a:endParaRPr>
          </a:p>
          <a:p>
            <a:pPr indent="0" lvl="0" marL="0" rtl="0" algn="l">
              <a:spcBef>
                <a:spcPts val="0"/>
              </a:spcBef>
              <a:spcAft>
                <a:spcPts val="0"/>
              </a:spcAft>
              <a:buNone/>
            </a:pPr>
            <a:r>
              <a:t/>
            </a:r>
            <a:endParaRPr i="1" sz="1600">
              <a:latin typeface="Times New Roman"/>
              <a:ea typeface="Times New Roman"/>
              <a:cs typeface="Times New Roman"/>
              <a:sym typeface="Times New Roman"/>
            </a:endParaRPr>
          </a:p>
          <a:p>
            <a:pPr indent="0" lvl="0" marL="0" rtl="0" algn="l">
              <a:spcBef>
                <a:spcPts val="0"/>
              </a:spcBef>
              <a:spcAft>
                <a:spcPts val="0"/>
              </a:spcAft>
              <a:buNone/>
            </a:pPr>
            <a:r>
              <a:rPr i="1" lang="en" sz="1600">
                <a:latin typeface="Times New Roman"/>
                <a:ea typeface="Times New Roman"/>
                <a:cs typeface="Times New Roman"/>
                <a:sym typeface="Times New Roman"/>
              </a:rPr>
              <a:t>U</a:t>
            </a:r>
            <a:r>
              <a:rPr lang="en" sz="1600">
                <a:latin typeface="Calibri"/>
                <a:ea typeface="Calibri"/>
                <a:cs typeface="Calibri"/>
                <a:sym typeface="Calibri"/>
              </a:rPr>
              <a:t> = max(</a:t>
            </a:r>
            <a:r>
              <a:rPr i="1" lang="en" sz="1600">
                <a:latin typeface="Times New Roman"/>
                <a:ea typeface="Times New Roman"/>
                <a:cs typeface="Times New Roman"/>
                <a:sym typeface="Times New Roman"/>
              </a:rPr>
              <a:t>R</a:t>
            </a:r>
            <a:r>
              <a:rPr lang="en" sz="1600">
                <a:latin typeface="Calibri"/>
                <a:ea typeface="Calibri"/>
                <a:cs typeface="Calibri"/>
                <a:sym typeface="Calibri"/>
              </a:rPr>
              <a:t>, 1/</a:t>
            </a:r>
            <a:r>
              <a:rPr i="1" lang="en" sz="1600">
                <a:latin typeface="Times New Roman"/>
                <a:ea typeface="Times New Roman"/>
                <a:cs typeface="Times New Roman"/>
                <a:sym typeface="Times New Roman"/>
              </a:rPr>
              <a:t>R</a:t>
            </a:r>
            <a:r>
              <a:rPr lang="en" sz="1600">
                <a:latin typeface="Calibri"/>
                <a:ea typeface="Calibri"/>
                <a:cs typeface="Calibri"/>
                <a:sym typeface="Calibri"/>
              </a:rPr>
              <a:t>)</a:t>
            </a:r>
            <a:endParaRPr sz="1200">
              <a:latin typeface="Roboto"/>
              <a:ea typeface="Roboto"/>
              <a:cs typeface="Roboto"/>
              <a:sym typeface="Roboto"/>
            </a:endParaRPr>
          </a:p>
        </p:txBody>
      </p:sp>
      <p:pic>
        <p:nvPicPr>
          <p:cNvPr id="692" name="Google Shape;692;g124a2383e99_0_46"/>
          <p:cNvPicPr preferRelativeResize="0"/>
          <p:nvPr/>
        </p:nvPicPr>
        <p:blipFill>
          <a:blip r:embed="rId3">
            <a:alphaModFix/>
          </a:blip>
          <a:stretch>
            <a:fillRect/>
          </a:stretch>
        </p:blipFill>
        <p:spPr>
          <a:xfrm>
            <a:off x="4450150" y="1543400"/>
            <a:ext cx="1557287" cy="482700"/>
          </a:xfrm>
          <a:prstGeom prst="rect">
            <a:avLst/>
          </a:prstGeom>
          <a:noFill/>
          <a:ln>
            <a:noFill/>
          </a:ln>
        </p:spPr>
      </p:pic>
      <p:pic>
        <p:nvPicPr>
          <p:cNvPr id="693" name="Google Shape;693;g124a2383e99_0_46"/>
          <p:cNvPicPr preferRelativeResize="0"/>
          <p:nvPr/>
        </p:nvPicPr>
        <p:blipFill>
          <a:blip r:embed="rId4">
            <a:alphaModFix/>
          </a:blip>
          <a:stretch>
            <a:fillRect/>
          </a:stretch>
        </p:blipFill>
        <p:spPr>
          <a:xfrm>
            <a:off x="6467800" y="1455800"/>
            <a:ext cx="1788075" cy="433325"/>
          </a:xfrm>
          <a:prstGeom prst="rect">
            <a:avLst/>
          </a:prstGeom>
          <a:noFill/>
          <a:ln>
            <a:noFill/>
          </a:ln>
        </p:spPr>
      </p:pic>
      <p:pic>
        <p:nvPicPr>
          <p:cNvPr id="694" name="Google Shape;694;g124a2383e99_0_46"/>
          <p:cNvPicPr preferRelativeResize="0"/>
          <p:nvPr/>
        </p:nvPicPr>
        <p:blipFill>
          <a:blip r:embed="rId5">
            <a:alphaModFix/>
          </a:blip>
          <a:stretch>
            <a:fillRect/>
          </a:stretch>
        </p:blipFill>
        <p:spPr>
          <a:xfrm>
            <a:off x="6614850" y="2187825"/>
            <a:ext cx="1641028" cy="231762"/>
          </a:xfrm>
          <a:prstGeom prst="rect">
            <a:avLst/>
          </a:prstGeom>
          <a:noFill/>
          <a:ln>
            <a:noFill/>
          </a:ln>
        </p:spPr>
      </p:pic>
      <p:sp>
        <p:nvSpPr>
          <p:cNvPr id="695" name="Google Shape;695;g124a2383e99_0_46"/>
          <p:cNvSpPr/>
          <p:nvPr/>
        </p:nvSpPr>
        <p:spPr>
          <a:xfrm>
            <a:off x="4880700" y="1465400"/>
            <a:ext cx="505200" cy="231600"/>
          </a:xfrm>
          <a:prstGeom prst="rect">
            <a:avLst/>
          </a:prstGeom>
          <a:noFill/>
          <a:ln cap="flat" cmpd="sng" w="19050">
            <a:solidFill>
              <a:srgbClr val="DE57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24a2383e99_0_46"/>
          <p:cNvSpPr txBox="1"/>
          <p:nvPr/>
        </p:nvSpPr>
        <p:spPr>
          <a:xfrm>
            <a:off x="7090200" y="2497100"/>
            <a:ext cx="17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 C=3, nmid=15)</a:t>
            </a:r>
            <a:endParaRPr sz="1100">
              <a:latin typeface="Poppins"/>
              <a:ea typeface="Poppins"/>
              <a:cs typeface="Poppins"/>
              <a:sym typeface="Poppins"/>
            </a:endParaRPr>
          </a:p>
        </p:txBody>
      </p:sp>
      <p:pic>
        <p:nvPicPr>
          <p:cNvPr id="697" name="Google Shape;697;g124a2383e99_0_46"/>
          <p:cNvPicPr preferRelativeResize="0"/>
          <p:nvPr/>
        </p:nvPicPr>
        <p:blipFill>
          <a:blip r:embed="rId6">
            <a:alphaModFix/>
          </a:blip>
          <a:stretch>
            <a:fillRect/>
          </a:stretch>
        </p:blipFill>
        <p:spPr>
          <a:xfrm>
            <a:off x="5911475" y="3355425"/>
            <a:ext cx="1959404" cy="1684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24d396135d_2_1711"/>
          <p:cNvSpPr txBox="1"/>
          <p:nvPr>
            <p:ph type="title"/>
          </p:nvPr>
        </p:nvSpPr>
        <p:spPr>
          <a:xfrm>
            <a:off x="0" y="2623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Benford’s Law Variable - Example</a:t>
            </a:r>
            <a:endParaRPr/>
          </a:p>
        </p:txBody>
      </p:sp>
      <p:pic>
        <p:nvPicPr>
          <p:cNvPr id="703" name="Google Shape;703;g124d396135d_2_1711"/>
          <p:cNvPicPr preferRelativeResize="0"/>
          <p:nvPr/>
        </p:nvPicPr>
        <p:blipFill rotWithShape="1">
          <a:blip r:embed="rId3">
            <a:alphaModFix/>
          </a:blip>
          <a:srcRect b="44781" l="0" r="0" t="0"/>
          <a:stretch/>
        </p:blipFill>
        <p:spPr>
          <a:xfrm>
            <a:off x="196150" y="1262075"/>
            <a:ext cx="8191198" cy="1494250"/>
          </a:xfrm>
          <a:prstGeom prst="rect">
            <a:avLst/>
          </a:prstGeom>
          <a:noFill/>
          <a:ln>
            <a:noFill/>
          </a:ln>
        </p:spPr>
      </p:pic>
      <p:pic>
        <p:nvPicPr>
          <p:cNvPr id="704" name="Google Shape;704;g124d396135d_2_1711"/>
          <p:cNvPicPr preferRelativeResize="0"/>
          <p:nvPr/>
        </p:nvPicPr>
        <p:blipFill>
          <a:blip r:embed="rId4">
            <a:alphaModFix/>
          </a:blip>
          <a:stretch>
            <a:fillRect/>
          </a:stretch>
        </p:blipFill>
        <p:spPr>
          <a:xfrm>
            <a:off x="196150" y="2918825"/>
            <a:ext cx="8191202" cy="18808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124ab8c468a_0_0"/>
          <p:cNvSpPr txBox="1"/>
          <p:nvPr>
            <p:ph type="title"/>
          </p:nvPr>
        </p:nvSpPr>
        <p:spPr>
          <a:xfrm>
            <a:off x="0" y="1169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Motivate the Expert Variables</a:t>
            </a:r>
            <a:endParaRPr/>
          </a:p>
        </p:txBody>
      </p:sp>
      <p:sp>
        <p:nvSpPr>
          <p:cNvPr id="710" name="Google Shape;710;g124ab8c468a_0_0"/>
          <p:cNvSpPr txBox="1"/>
          <p:nvPr>
            <p:ph idx="1" type="body"/>
          </p:nvPr>
        </p:nvSpPr>
        <p:spPr>
          <a:xfrm>
            <a:off x="120725" y="1014175"/>
            <a:ext cx="7704000" cy="3274200"/>
          </a:xfrm>
          <a:prstGeom prst="rect">
            <a:avLst/>
          </a:prstGeom>
        </p:spPr>
        <p:txBody>
          <a:bodyPr anchorCtr="0" anchor="t" bIns="91425" lIns="91425" spcFirstLastPara="1" rIns="91425" wrap="square" tIns="91425">
            <a:noAutofit/>
          </a:bodyPr>
          <a:lstStyle/>
          <a:p>
            <a:pPr indent="-317500" lvl="0" marL="241300" rtl="0" algn="l">
              <a:lnSpc>
                <a:spcPct val="115000"/>
              </a:lnSpc>
              <a:spcBef>
                <a:spcPts val="0"/>
              </a:spcBef>
              <a:spcAft>
                <a:spcPts val="0"/>
              </a:spcAft>
              <a:buClr>
                <a:schemeClr val="accent2"/>
              </a:buClr>
              <a:buSzPts val="3200"/>
              <a:buChar char="●"/>
            </a:pPr>
            <a:r>
              <a:rPr lang="en" sz="2300">
                <a:solidFill>
                  <a:schemeClr val="dk1"/>
                </a:solidFill>
              </a:rPr>
              <a:t>Purchase amounts are too big</a:t>
            </a:r>
            <a:endParaRPr sz="2300">
              <a:solidFill>
                <a:schemeClr val="dk1"/>
              </a:solidFill>
            </a:endParaRPr>
          </a:p>
          <a:p>
            <a:pPr indent="-317500" lvl="0" marL="241300" rtl="0" algn="l">
              <a:lnSpc>
                <a:spcPct val="115000"/>
              </a:lnSpc>
              <a:spcBef>
                <a:spcPts val="0"/>
              </a:spcBef>
              <a:spcAft>
                <a:spcPts val="0"/>
              </a:spcAft>
              <a:buClr>
                <a:schemeClr val="accent2"/>
              </a:buClr>
              <a:buSzPts val="3200"/>
              <a:buChar char="●"/>
            </a:pPr>
            <a:r>
              <a:rPr lang="en" sz="2300">
                <a:solidFill>
                  <a:schemeClr val="dk1"/>
                </a:solidFill>
              </a:rPr>
              <a:t>Used same cardnum at different state or zip</a:t>
            </a:r>
            <a:endParaRPr sz="2300">
              <a:solidFill>
                <a:schemeClr val="dk1"/>
              </a:solidFill>
            </a:endParaRPr>
          </a:p>
          <a:p>
            <a:pPr indent="-317500" lvl="0" marL="241300" rtl="0" algn="l">
              <a:lnSpc>
                <a:spcPct val="115000"/>
              </a:lnSpc>
              <a:spcBef>
                <a:spcPts val="0"/>
              </a:spcBef>
              <a:spcAft>
                <a:spcPts val="0"/>
              </a:spcAft>
              <a:buClr>
                <a:schemeClr val="accent2"/>
              </a:buClr>
              <a:buSzPts val="3200"/>
              <a:buChar char="●"/>
            </a:pPr>
            <a:r>
              <a:rPr lang="en" sz="2300">
                <a:solidFill>
                  <a:schemeClr val="dk1"/>
                </a:solidFill>
              </a:rPr>
              <a:t>Burst of activity at different merchants</a:t>
            </a:r>
            <a:endParaRPr sz="2300">
              <a:solidFill>
                <a:schemeClr val="dk1"/>
              </a:solidFill>
            </a:endParaRPr>
          </a:p>
          <a:p>
            <a:pPr indent="-317500" lvl="0" marL="241300" rtl="0" algn="l">
              <a:lnSpc>
                <a:spcPct val="115000"/>
              </a:lnSpc>
              <a:spcBef>
                <a:spcPts val="0"/>
              </a:spcBef>
              <a:spcAft>
                <a:spcPts val="0"/>
              </a:spcAft>
              <a:buClr>
                <a:schemeClr val="accent2"/>
              </a:buClr>
              <a:buSzPts val="3200"/>
              <a:buChar char="●"/>
            </a:pPr>
            <a:r>
              <a:rPr lang="en" sz="2300">
                <a:solidFill>
                  <a:schemeClr val="dk1"/>
                </a:solidFill>
              </a:rPr>
              <a:t>Infrequent recurring charges</a:t>
            </a:r>
            <a:endParaRPr sz="2300">
              <a:solidFill>
                <a:schemeClr val="dk1"/>
              </a:solidFill>
            </a:endParaRPr>
          </a:p>
        </p:txBody>
      </p:sp>
      <p:grpSp>
        <p:nvGrpSpPr>
          <p:cNvPr id="711" name="Google Shape;711;g124ab8c468a_0_0"/>
          <p:cNvGrpSpPr/>
          <p:nvPr/>
        </p:nvGrpSpPr>
        <p:grpSpPr>
          <a:xfrm>
            <a:off x="5692471" y="2916920"/>
            <a:ext cx="2011534" cy="2117647"/>
            <a:chOff x="715079" y="535036"/>
            <a:chExt cx="2701859" cy="2730686"/>
          </a:xfrm>
        </p:grpSpPr>
        <p:sp>
          <p:nvSpPr>
            <p:cNvPr id="712" name="Google Shape;712;g124ab8c468a_0_0"/>
            <p:cNvSpPr/>
            <p:nvPr/>
          </p:nvSpPr>
          <p:spPr>
            <a:xfrm>
              <a:off x="1487566" y="1045400"/>
              <a:ext cx="418428" cy="240326"/>
            </a:xfrm>
            <a:custGeom>
              <a:rect b="b" l="l" r="r" t="t"/>
              <a:pathLst>
                <a:path extrusionOk="0" h="13095" w="22784">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124ab8c468a_0_0"/>
            <p:cNvSpPr/>
            <p:nvPr/>
          </p:nvSpPr>
          <p:spPr>
            <a:xfrm>
              <a:off x="1502277" y="1034921"/>
              <a:ext cx="411688" cy="215642"/>
            </a:xfrm>
            <a:custGeom>
              <a:rect b="b" l="l" r="r" t="t"/>
              <a:pathLst>
                <a:path extrusionOk="0" h="11750" w="22417">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24ab8c468a_0_0"/>
            <p:cNvSpPr/>
            <p:nvPr/>
          </p:nvSpPr>
          <p:spPr>
            <a:xfrm>
              <a:off x="2054843" y="841174"/>
              <a:ext cx="384122" cy="309552"/>
            </a:xfrm>
            <a:custGeom>
              <a:rect b="b" l="l" r="r" t="t"/>
              <a:pathLst>
                <a:path extrusionOk="0" h="16867" w="20916">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24ab8c468a_0_0"/>
            <p:cNvSpPr/>
            <p:nvPr/>
          </p:nvSpPr>
          <p:spPr>
            <a:xfrm>
              <a:off x="2036459" y="840311"/>
              <a:ext cx="377988" cy="280628"/>
            </a:xfrm>
            <a:custGeom>
              <a:rect b="b" l="l" r="r" t="t"/>
              <a:pathLst>
                <a:path extrusionOk="0" h="15291" w="20582">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24ab8c468a_0_0"/>
            <p:cNvSpPr/>
            <p:nvPr/>
          </p:nvSpPr>
          <p:spPr>
            <a:xfrm>
              <a:off x="1567821" y="560821"/>
              <a:ext cx="489482" cy="217697"/>
            </a:xfrm>
            <a:custGeom>
              <a:rect b="b" l="l" r="r" t="t"/>
              <a:pathLst>
                <a:path extrusionOk="0" h="11862" w="26653">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24ab8c468a_0_0"/>
            <p:cNvSpPr/>
            <p:nvPr/>
          </p:nvSpPr>
          <p:spPr>
            <a:xfrm>
              <a:off x="1575167" y="535036"/>
              <a:ext cx="482136" cy="200134"/>
            </a:xfrm>
            <a:custGeom>
              <a:rect b="b" l="l" r="r" t="t"/>
              <a:pathLst>
                <a:path extrusionOk="0" h="10905" w="26253">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24ab8c468a_0_0"/>
            <p:cNvSpPr/>
            <p:nvPr/>
          </p:nvSpPr>
          <p:spPr>
            <a:xfrm>
              <a:off x="938067" y="2005732"/>
              <a:ext cx="1947480" cy="1253659"/>
            </a:xfrm>
            <a:custGeom>
              <a:rect b="b" l="l" r="r" t="t"/>
              <a:pathLst>
                <a:path extrusionOk="0" h="68310" w="106043">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24ab8c468a_0_0"/>
            <p:cNvSpPr/>
            <p:nvPr/>
          </p:nvSpPr>
          <p:spPr>
            <a:xfrm>
              <a:off x="715079" y="1570465"/>
              <a:ext cx="1156003" cy="1185828"/>
            </a:xfrm>
            <a:custGeom>
              <a:rect b="b" l="l" r="r" t="t"/>
              <a:pathLst>
                <a:path extrusionOk="0" h="64614" w="62946">
                  <a:moveTo>
                    <a:pt x="22516" y="0"/>
                  </a:moveTo>
                  <a:lnTo>
                    <a:pt x="0" y="20782"/>
                  </a:lnTo>
                  <a:lnTo>
                    <a:pt x="40429" y="64613"/>
                  </a:lnTo>
                  <a:lnTo>
                    <a:pt x="62945" y="43865"/>
                  </a:lnTo>
                  <a:lnTo>
                    <a:pt x="225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124ab8c468a_0_0"/>
            <p:cNvSpPr/>
            <p:nvPr/>
          </p:nvSpPr>
          <p:spPr>
            <a:xfrm>
              <a:off x="766538" y="1620054"/>
              <a:ext cx="1059201" cy="1088487"/>
            </a:xfrm>
            <a:custGeom>
              <a:rect b="b" l="l" r="r" t="t"/>
              <a:pathLst>
                <a:path extrusionOk="0" fill="none" h="59310" w="57675">
                  <a:moveTo>
                    <a:pt x="0" y="18313"/>
                  </a:moveTo>
                  <a:lnTo>
                    <a:pt x="19881" y="0"/>
                  </a:lnTo>
                  <a:lnTo>
                    <a:pt x="57675" y="40996"/>
                  </a:lnTo>
                  <a:lnTo>
                    <a:pt x="37794" y="59309"/>
                  </a:lnTo>
                  <a:close/>
                </a:path>
              </a:pathLst>
            </a:custGeom>
            <a:solidFill>
              <a:schemeClr val="accent1"/>
            </a:solidFill>
            <a:ln cap="flat" cmpd="sng" w="100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124ab8c468a_0_0"/>
            <p:cNvSpPr/>
            <p:nvPr/>
          </p:nvSpPr>
          <p:spPr>
            <a:xfrm>
              <a:off x="1161055" y="2040454"/>
              <a:ext cx="259149" cy="235609"/>
            </a:xfrm>
            <a:custGeom>
              <a:rect b="b" l="l" r="r" t="t"/>
              <a:pathLst>
                <a:path extrusionOk="0" h="12838" w="14111">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124ab8c468a_0_0"/>
            <p:cNvSpPr/>
            <p:nvPr/>
          </p:nvSpPr>
          <p:spPr>
            <a:xfrm>
              <a:off x="952759" y="1255793"/>
              <a:ext cx="902383" cy="1220111"/>
            </a:xfrm>
            <a:custGeom>
              <a:rect b="b" l="l" r="r" t="t"/>
              <a:pathLst>
                <a:path extrusionOk="0" h="66482" w="49136">
                  <a:moveTo>
                    <a:pt x="28788" y="1"/>
                  </a:moveTo>
                  <a:lnTo>
                    <a:pt x="1" y="10442"/>
                  </a:lnTo>
                  <a:lnTo>
                    <a:pt x="20315" y="66482"/>
                  </a:lnTo>
                  <a:lnTo>
                    <a:pt x="49136" y="56041"/>
                  </a:lnTo>
                  <a:lnTo>
                    <a:pt x="287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124ab8c468a_0_0"/>
            <p:cNvSpPr/>
            <p:nvPr/>
          </p:nvSpPr>
          <p:spPr>
            <a:xfrm>
              <a:off x="998708" y="1301711"/>
              <a:ext cx="815388" cy="1131340"/>
            </a:xfrm>
            <a:custGeom>
              <a:rect b="b" l="l" r="r" t="t"/>
              <a:pathLst>
                <a:path extrusionOk="0" fill="none" h="61645" w="44399">
                  <a:moveTo>
                    <a:pt x="0" y="9207"/>
                  </a:moveTo>
                  <a:lnTo>
                    <a:pt x="25385" y="1"/>
                  </a:lnTo>
                  <a:lnTo>
                    <a:pt x="44399" y="52438"/>
                  </a:lnTo>
                  <a:lnTo>
                    <a:pt x="18981" y="61645"/>
                  </a:lnTo>
                  <a:close/>
                </a:path>
              </a:pathLst>
            </a:custGeom>
            <a:solidFill>
              <a:schemeClr val="accent1"/>
            </a:solid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124ab8c468a_0_0"/>
            <p:cNvSpPr/>
            <p:nvPr/>
          </p:nvSpPr>
          <p:spPr>
            <a:xfrm>
              <a:off x="1282337" y="1733362"/>
              <a:ext cx="242620" cy="252989"/>
            </a:xfrm>
            <a:custGeom>
              <a:rect b="b" l="l" r="r" t="t"/>
              <a:pathLst>
                <a:path extrusionOk="0" h="13785" w="13211">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124ab8c468a_0_0"/>
            <p:cNvSpPr/>
            <p:nvPr/>
          </p:nvSpPr>
          <p:spPr>
            <a:xfrm>
              <a:off x="1970290" y="2152662"/>
              <a:ext cx="666539" cy="41642"/>
            </a:xfrm>
            <a:custGeom>
              <a:rect b="b" l="l" r="r" t="t"/>
              <a:pathLst>
                <a:path extrusionOk="0" fill="none" h="2269" w="36294">
                  <a:moveTo>
                    <a:pt x="1" y="2268"/>
                  </a:moveTo>
                  <a:lnTo>
                    <a:pt x="36293"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124ab8c468a_0_0"/>
            <p:cNvSpPr/>
            <p:nvPr/>
          </p:nvSpPr>
          <p:spPr>
            <a:xfrm>
              <a:off x="1890054" y="2211426"/>
              <a:ext cx="121925" cy="558944"/>
            </a:xfrm>
            <a:custGeom>
              <a:rect b="b" l="l" r="r" t="t"/>
              <a:pathLst>
                <a:path extrusionOk="0" fill="none" h="30456" w="6639">
                  <a:moveTo>
                    <a:pt x="0" y="0"/>
                  </a:moveTo>
                  <a:lnTo>
                    <a:pt x="6638" y="30456"/>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124ab8c468a_0_0"/>
            <p:cNvSpPr/>
            <p:nvPr/>
          </p:nvSpPr>
          <p:spPr>
            <a:xfrm>
              <a:off x="1077733" y="2715863"/>
              <a:ext cx="151952" cy="430384"/>
            </a:xfrm>
            <a:custGeom>
              <a:rect b="b" l="l" r="r" t="t"/>
              <a:pathLst>
                <a:path extrusionOk="0" h="23451" w="8274">
                  <a:moveTo>
                    <a:pt x="1" y="1"/>
                  </a:moveTo>
                  <a:lnTo>
                    <a:pt x="4704" y="23451"/>
                  </a:lnTo>
                  <a:cubicBezTo>
                    <a:pt x="4704" y="23451"/>
                    <a:pt x="8273" y="1414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124ab8c468a_0_0"/>
            <p:cNvSpPr/>
            <p:nvPr/>
          </p:nvSpPr>
          <p:spPr>
            <a:xfrm>
              <a:off x="1089376" y="2403045"/>
              <a:ext cx="766996" cy="410013"/>
            </a:xfrm>
            <a:custGeom>
              <a:rect b="b" l="l" r="r" t="t"/>
              <a:pathLst>
                <a:path extrusionOk="0" h="22341" w="41764">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124ab8c468a_0_0"/>
            <p:cNvSpPr/>
            <p:nvPr/>
          </p:nvSpPr>
          <p:spPr>
            <a:xfrm>
              <a:off x="1852681" y="2403045"/>
              <a:ext cx="94359" cy="383237"/>
            </a:xfrm>
            <a:custGeom>
              <a:rect b="b" l="l" r="r" t="t"/>
              <a:pathLst>
                <a:path extrusionOk="0" h="20882" w="5138">
                  <a:moveTo>
                    <a:pt x="0" y="0"/>
                  </a:moveTo>
                  <a:lnTo>
                    <a:pt x="3903" y="20882"/>
                  </a:lnTo>
                  <a:cubicBezTo>
                    <a:pt x="5137" y="7706"/>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124ab8c468a_0_0"/>
            <p:cNvSpPr/>
            <p:nvPr/>
          </p:nvSpPr>
          <p:spPr>
            <a:xfrm>
              <a:off x="1823885" y="2194285"/>
              <a:ext cx="17171" cy="7359"/>
            </a:xfrm>
            <a:custGeom>
              <a:rect b="b" l="l" r="r" t="t"/>
              <a:pathLst>
                <a:path extrusionOk="0" fill="none" h="401" w="935">
                  <a:moveTo>
                    <a:pt x="1" y="401"/>
                  </a:moveTo>
                  <a:lnTo>
                    <a:pt x="935"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124ab8c468a_0_0"/>
            <p:cNvSpPr/>
            <p:nvPr/>
          </p:nvSpPr>
          <p:spPr>
            <a:xfrm>
              <a:off x="1992347" y="2278762"/>
              <a:ext cx="667145" cy="41036"/>
            </a:xfrm>
            <a:custGeom>
              <a:rect b="b" l="l" r="r" t="t"/>
              <a:pathLst>
                <a:path extrusionOk="0" fill="none" h="2236" w="36327">
                  <a:moveTo>
                    <a:pt x="1" y="2236"/>
                  </a:moveTo>
                  <a:lnTo>
                    <a:pt x="36327" y="1"/>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124ab8c468a_0_0"/>
            <p:cNvSpPr/>
            <p:nvPr/>
          </p:nvSpPr>
          <p:spPr>
            <a:xfrm>
              <a:off x="2022373" y="2435492"/>
              <a:ext cx="667145" cy="41036"/>
            </a:xfrm>
            <a:custGeom>
              <a:rect b="b" l="l" r="r" t="t"/>
              <a:pathLst>
                <a:path extrusionOk="0" fill="none" h="2236" w="36327">
                  <a:moveTo>
                    <a:pt x="0" y="2235"/>
                  </a:moveTo>
                  <a:lnTo>
                    <a:pt x="36326"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124ab8c468a_0_0"/>
            <p:cNvSpPr/>
            <p:nvPr/>
          </p:nvSpPr>
          <p:spPr>
            <a:xfrm>
              <a:off x="2257005" y="1362935"/>
              <a:ext cx="333876" cy="264625"/>
            </a:xfrm>
            <a:custGeom>
              <a:rect b="b" l="l" r="r" t="t"/>
              <a:pathLst>
                <a:path extrusionOk="0" h="14419" w="1818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124ab8c468a_0_0"/>
            <p:cNvSpPr/>
            <p:nvPr/>
          </p:nvSpPr>
          <p:spPr>
            <a:xfrm>
              <a:off x="2550441" y="901333"/>
              <a:ext cx="866497" cy="664416"/>
            </a:xfrm>
            <a:custGeom>
              <a:rect b="b" l="l" r="r" t="t"/>
              <a:pathLst>
                <a:path extrusionOk="0" h="36203" w="47182">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124ab8c468a_0_0"/>
            <p:cNvSpPr/>
            <p:nvPr/>
          </p:nvSpPr>
          <p:spPr>
            <a:xfrm>
              <a:off x="2639878" y="3099100"/>
              <a:ext cx="69236" cy="101031"/>
            </a:xfrm>
            <a:custGeom>
              <a:rect b="b" l="l" r="r" t="t"/>
              <a:pathLst>
                <a:path extrusionOk="0" h="5505" w="3770">
                  <a:moveTo>
                    <a:pt x="3770" y="0"/>
                  </a:moveTo>
                  <a:lnTo>
                    <a:pt x="0" y="367"/>
                  </a:lnTo>
                  <a:lnTo>
                    <a:pt x="200" y="5237"/>
                  </a:lnTo>
                  <a:lnTo>
                    <a:pt x="3603" y="5504"/>
                  </a:lnTo>
                  <a:lnTo>
                    <a:pt x="3770" y="5037"/>
                  </a:lnTo>
                  <a:lnTo>
                    <a:pt x="3770"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124ab8c468a_0_0"/>
            <p:cNvSpPr/>
            <p:nvPr/>
          </p:nvSpPr>
          <p:spPr>
            <a:xfrm>
              <a:off x="2610476" y="3067258"/>
              <a:ext cx="120089" cy="40431"/>
            </a:xfrm>
            <a:custGeom>
              <a:rect b="b" l="l" r="r" t="t"/>
              <a:pathLst>
                <a:path extrusionOk="0" h="2203" w="6539">
                  <a:moveTo>
                    <a:pt x="6538" y="1"/>
                  </a:moveTo>
                  <a:lnTo>
                    <a:pt x="0" y="234"/>
                  </a:lnTo>
                  <a:lnTo>
                    <a:pt x="300" y="2069"/>
                  </a:lnTo>
                  <a:lnTo>
                    <a:pt x="6171" y="2202"/>
                  </a:lnTo>
                  <a:lnTo>
                    <a:pt x="65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124ab8c468a_0_0"/>
            <p:cNvSpPr/>
            <p:nvPr/>
          </p:nvSpPr>
          <p:spPr>
            <a:xfrm>
              <a:off x="3133015" y="2772793"/>
              <a:ext cx="121925" cy="113290"/>
            </a:xfrm>
            <a:custGeom>
              <a:rect b="b" l="l" r="r" t="t"/>
              <a:pathLst>
                <a:path extrusionOk="0" h="6173" w="6639">
                  <a:moveTo>
                    <a:pt x="5438" y="1"/>
                  </a:moveTo>
                  <a:lnTo>
                    <a:pt x="1" y="5071"/>
                  </a:lnTo>
                  <a:lnTo>
                    <a:pt x="1969" y="6172"/>
                  </a:lnTo>
                  <a:lnTo>
                    <a:pt x="6639" y="1902"/>
                  </a:lnTo>
                  <a:lnTo>
                    <a:pt x="54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124ab8c468a_0_0"/>
            <p:cNvSpPr/>
            <p:nvPr/>
          </p:nvSpPr>
          <p:spPr>
            <a:xfrm>
              <a:off x="3180801" y="2815646"/>
              <a:ext cx="108445" cy="105931"/>
            </a:xfrm>
            <a:custGeom>
              <a:rect b="b" l="l" r="r" t="t"/>
              <a:pathLst>
                <a:path extrusionOk="0" h="5772" w="5905">
                  <a:moveTo>
                    <a:pt x="2969" y="1"/>
                  </a:moveTo>
                  <a:lnTo>
                    <a:pt x="1" y="2736"/>
                  </a:lnTo>
                  <a:lnTo>
                    <a:pt x="3603" y="5772"/>
                  </a:lnTo>
                  <a:lnTo>
                    <a:pt x="5905" y="3036"/>
                  </a:lnTo>
                  <a:lnTo>
                    <a:pt x="2969" y="1"/>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124ab8c468a_0_0"/>
            <p:cNvSpPr/>
            <p:nvPr/>
          </p:nvSpPr>
          <p:spPr>
            <a:xfrm>
              <a:off x="3212040" y="2865583"/>
              <a:ext cx="139078" cy="172330"/>
            </a:xfrm>
            <a:custGeom>
              <a:rect b="b" l="l" r="r" t="t"/>
              <a:pathLst>
                <a:path extrusionOk="0" h="9390" w="7573">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124ab8c468a_0_0"/>
            <p:cNvSpPr/>
            <p:nvPr/>
          </p:nvSpPr>
          <p:spPr>
            <a:xfrm>
              <a:off x="2540028" y="3190312"/>
              <a:ext cx="191143" cy="75410"/>
            </a:xfrm>
            <a:custGeom>
              <a:rect b="b" l="l" r="r" t="t"/>
              <a:pathLst>
                <a:path extrusionOk="0" h="4109" w="10408">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24ab8c468a_0_0"/>
            <p:cNvSpPr/>
            <p:nvPr/>
          </p:nvSpPr>
          <p:spPr>
            <a:xfrm>
              <a:off x="2512443" y="1250967"/>
              <a:ext cx="463147" cy="426641"/>
            </a:xfrm>
            <a:custGeom>
              <a:rect b="b" l="l" r="r" t="t"/>
              <a:pathLst>
                <a:path extrusionOk="0" h="23247" w="25219">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24ab8c468a_0_0"/>
            <p:cNvSpPr/>
            <p:nvPr/>
          </p:nvSpPr>
          <p:spPr>
            <a:xfrm>
              <a:off x="2744008" y="1387417"/>
              <a:ext cx="308771" cy="265506"/>
            </a:xfrm>
            <a:custGeom>
              <a:rect b="b" l="l" r="r" t="t"/>
              <a:pathLst>
                <a:path extrusionOk="0" h="14467" w="16813">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124ab8c468a_0_0"/>
            <p:cNvSpPr/>
            <p:nvPr/>
          </p:nvSpPr>
          <p:spPr>
            <a:xfrm>
              <a:off x="2623937" y="949086"/>
              <a:ext cx="209471" cy="351524"/>
            </a:xfrm>
            <a:custGeom>
              <a:rect b="b" l="l" r="r" t="t"/>
              <a:pathLst>
                <a:path extrusionOk="0" h="19154" w="11406">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124ab8c468a_0_0"/>
            <p:cNvSpPr/>
            <p:nvPr/>
          </p:nvSpPr>
          <p:spPr>
            <a:xfrm>
              <a:off x="2652128" y="1047034"/>
              <a:ext cx="25142" cy="35604"/>
            </a:xfrm>
            <a:custGeom>
              <a:rect b="b" l="l" r="r" t="t"/>
              <a:pathLst>
                <a:path extrusionOk="0" h="1940" w="1369">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124ab8c468a_0_0"/>
            <p:cNvSpPr/>
            <p:nvPr/>
          </p:nvSpPr>
          <p:spPr>
            <a:xfrm>
              <a:off x="2687040" y="1095411"/>
              <a:ext cx="39228" cy="17160"/>
            </a:xfrm>
            <a:custGeom>
              <a:rect b="b" l="l" r="r" t="t"/>
              <a:pathLst>
                <a:path extrusionOk="0" fill="none" h="935" w="2136">
                  <a:moveTo>
                    <a:pt x="1" y="701"/>
                  </a:moveTo>
                  <a:cubicBezTo>
                    <a:pt x="1" y="701"/>
                    <a:pt x="1435" y="934"/>
                    <a:pt x="21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24ab8c468a_0_0"/>
            <p:cNvSpPr/>
            <p:nvPr/>
          </p:nvSpPr>
          <p:spPr>
            <a:xfrm>
              <a:off x="2713393" y="993775"/>
              <a:ext cx="34324" cy="12883"/>
            </a:xfrm>
            <a:custGeom>
              <a:rect b="b" l="l" r="r" t="t"/>
              <a:pathLst>
                <a:path extrusionOk="0" fill="none" h="702" w="1869">
                  <a:moveTo>
                    <a:pt x="0" y="201"/>
                  </a:moveTo>
                  <a:cubicBezTo>
                    <a:pt x="667" y="1"/>
                    <a:pt x="1401" y="201"/>
                    <a:pt x="1868" y="70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124ab8c468a_0_0"/>
            <p:cNvSpPr/>
            <p:nvPr/>
          </p:nvSpPr>
          <p:spPr>
            <a:xfrm>
              <a:off x="2645994" y="987663"/>
              <a:ext cx="22075" cy="8589"/>
            </a:xfrm>
            <a:custGeom>
              <a:rect b="b" l="l" r="r" t="t"/>
              <a:pathLst>
                <a:path extrusionOk="0" fill="none" h="468" w="1202">
                  <a:moveTo>
                    <a:pt x="1202" y="134"/>
                  </a:moveTo>
                  <a:cubicBezTo>
                    <a:pt x="1202" y="134"/>
                    <a:pt x="368" y="0"/>
                    <a:pt x="1" y="4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124ab8c468a_0_0"/>
            <p:cNvSpPr/>
            <p:nvPr/>
          </p:nvSpPr>
          <p:spPr>
            <a:xfrm>
              <a:off x="2710932" y="1033508"/>
              <a:ext cx="14104" cy="19674"/>
            </a:xfrm>
            <a:custGeom>
              <a:rect b="b" l="l" r="r" t="t"/>
              <a:pathLst>
                <a:path extrusionOk="0" h="1072" w="768">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24ab8c468a_0_0"/>
            <p:cNvSpPr/>
            <p:nvPr/>
          </p:nvSpPr>
          <p:spPr>
            <a:xfrm>
              <a:off x="2649667" y="1021872"/>
              <a:ext cx="14123" cy="19123"/>
            </a:xfrm>
            <a:custGeom>
              <a:rect b="b" l="l" r="r" t="t"/>
              <a:pathLst>
                <a:path extrusionOk="0" h="1042" w="769">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124ab8c468a_0_0"/>
            <p:cNvSpPr/>
            <p:nvPr/>
          </p:nvSpPr>
          <p:spPr>
            <a:xfrm>
              <a:off x="2707259" y="1028057"/>
              <a:ext cx="12268" cy="7121"/>
            </a:xfrm>
            <a:custGeom>
              <a:rect b="b" l="l" r="r" t="t"/>
              <a:pathLst>
                <a:path extrusionOk="0" h="388" w="668">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124ab8c468a_0_0"/>
            <p:cNvSpPr/>
            <p:nvPr/>
          </p:nvSpPr>
          <p:spPr>
            <a:xfrm>
              <a:off x="2647224" y="1017046"/>
              <a:ext cx="12268" cy="6735"/>
            </a:xfrm>
            <a:custGeom>
              <a:rect b="b" l="l" r="r" t="t"/>
              <a:pathLst>
                <a:path extrusionOk="0" h="367" w="668">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24ab8c468a_0_0"/>
            <p:cNvSpPr/>
            <p:nvPr/>
          </p:nvSpPr>
          <p:spPr>
            <a:xfrm>
              <a:off x="2583516" y="1662283"/>
              <a:ext cx="294060" cy="37990"/>
            </a:xfrm>
            <a:custGeom>
              <a:rect b="b" l="l" r="r" t="t"/>
              <a:pathLst>
                <a:path extrusionOk="0" h="2070" w="16012">
                  <a:moveTo>
                    <a:pt x="15578" y="1"/>
                  </a:moveTo>
                  <a:lnTo>
                    <a:pt x="0" y="201"/>
                  </a:lnTo>
                  <a:lnTo>
                    <a:pt x="0" y="1936"/>
                  </a:lnTo>
                  <a:lnTo>
                    <a:pt x="16012" y="2069"/>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24ab8c468a_0_0"/>
            <p:cNvSpPr/>
            <p:nvPr/>
          </p:nvSpPr>
          <p:spPr>
            <a:xfrm>
              <a:off x="1912716" y="1296756"/>
              <a:ext cx="689202" cy="847206"/>
            </a:xfrm>
            <a:custGeom>
              <a:rect b="b" l="l" r="r" t="t"/>
              <a:pathLst>
                <a:path extrusionOk="0" h="46163" w="37528">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124ab8c468a_0_0"/>
            <p:cNvSpPr/>
            <p:nvPr/>
          </p:nvSpPr>
          <p:spPr>
            <a:xfrm>
              <a:off x="1973357" y="1555765"/>
              <a:ext cx="151952" cy="431614"/>
            </a:xfrm>
            <a:custGeom>
              <a:rect b="b" l="l" r="r" t="t"/>
              <a:pathLst>
                <a:path extrusionOk="0" h="23518" w="8274">
                  <a:moveTo>
                    <a:pt x="6472" y="1"/>
                  </a:moveTo>
                  <a:lnTo>
                    <a:pt x="1" y="23017"/>
                  </a:lnTo>
                  <a:lnTo>
                    <a:pt x="1802" y="23518"/>
                  </a:lnTo>
                  <a:lnTo>
                    <a:pt x="8273" y="535"/>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124ab8c468a_0_0"/>
            <p:cNvSpPr/>
            <p:nvPr/>
          </p:nvSpPr>
          <p:spPr>
            <a:xfrm>
              <a:off x="2020537" y="1569236"/>
              <a:ext cx="152558" cy="431614"/>
            </a:xfrm>
            <a:custGeom>
              <a:rect b="b" l="l" r="r" t="t"/>
              <a:pathLst>
                <a:path extrusionOk="0" h="23518" w="8307">
                  <a:moveTo>
                    <a:pt x="6505" y="1"/>
                  </a:moveTo>
                  <a:lnTo>
                    <a:pt x="0" y="23017"/>
                  </a:lnTo>
                  <a:lnTo>
                    <a:pt x="1801" y="23518"/>
                  </a:lnTo>
                  <a:lnTo>
                    <a:pt x="8306" y="534"/>
                  </a:lnTo>
                  <a:lnTo>
                    <a:pt x="650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124ab8c468a_0_0"/>
            <p:cNvSpPr/>
            <p:nvPr/>
          </p:nvSpPr>
          <p:spPr>
            <a:xfrm>
              <a:off x="2068929" y="1583312"/>
              <a:ext cx="151934" cy="431614"/>
            </a:xfrm>
            <a:custGeom>
              <a:rect b="b" l="l" r="r" t="t"/>
              <a:pathLst>
                <a:path extrusionOk="0" h="23518" w="8273">
                  <a:moveTo>
                    <a:pt x="6472" y="1"/>
                  </a:moveTo>
                  <a:lnTo>
                    <a:pt x="0" y="22984"/>
                  </a:lnTo>
                  <a:lnTo>
                    <a:pt x="1802" y="23518"/>
                  </a:lnTo>
                  <a:lnTo>
                    <a:pt x="8273" y="501"/>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124ab8c468a_0_0"/>
            <p:cNvSpPr/>
            <p:nvPr/>
          </p:nvSpPr>
          <p:spPr>
            <a:xfrm>
              <a:off x="2342145" y="1496395"/>
              <a:ext cx="69860" cy="89395"/>
            </a:xfrm>
            <a:custGeom>
              <a:rect b="b" l="l" r="r" t="t"/>
              <a:pathLst>
                <a:path extrusionOk="0" h="4871" w="3804">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124ab8c468a_0_0"/>
            <p:cNvSpPr/>
            <p:nvPr/>
          </p:nvSpPr>
          <p:spPr>
            <a:xfrm>
              <a:off x="2360528" y="1420287"/>
              <a:ext cx="77813" cy="81026"/>
            </a:xfrm>
            <a:custGeom>
              <a:rect b="b" l="l" r="r" t="t"/>
              <a:pathLst>
                <a:path extrusionOk="0" h="4415" w="4237">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124ab8c468a_0_0"/>
            <p:cNvSpPr/>
            <p:nvPr/>
          </p:nvSpPr>
          <p:spPr>
            <a:xfrm>
              <a:off x="2400343" y="1518418"/>
              <a:ext cx="77206" cy="76695"/>
            </a:xfrm>
            <a:custGeom>
              <a:rect b="b" l="l" r="r" t="t"/>
              <a:pathLst>
                <a:path extrusionOk="0" h="4179" w="4204">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124ab8c468a_0_0"/>
            <p:cNvSpPr/>
            <p:nvPr/>
          </p:nvSpPr>
          <p:spPr>
            <a:xfrm>
              <a:off x="2425467" y="1429665"/>
              <a:ext cx="71697" cy="93671"/>
            </a:xfrm>
            <a:custGeom>
              <a:rect b="b" l="l" r="r" t="t"/>
              <a:pathLst>
                <a:path extrusionOk="0" h="5104" w="3904">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124ab8c468a_0_0"/>
            <p:cNvSpPr/>
            <p:nvPr/>
          </p:nvSpPr>
          <p:spPr>
            <a:xfrm>
              <a:off x="2541240" y="1695960"/>
              <a:ext cx="684923" cy="1384182"/>
            </a:xfrm>
            <a:custGeom>
              <a:rect b="b" l="l" r="r" t="t"/>
              <a:pathLst>
                <a:path extrusionOk="0" h="75422" w="37295">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124a2383e99_0_53"/>
          <p:cNvSpPr txBox="1"/>
          <p:nvPr>
            <p:ph type="title"/>
          </p:nvPr>
        </p:nvSpPr>
        <p:spPr>
          <a:xfrm>
            <a:off x="0" y="14022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Candidate Variables</a:t>
            </a:r>
            <a:endParaRPr/>
          </a:p>
        </p:txBody>
      </p:sp>
      <p:grpSp>
        <p:nvGrpSpPr>
          <p:cNvPr id="767" name="Google Shape;767;g124a2383e99_0_53"/>
          <p:cNvGrpSpPr/>
          <p:nvPr/>
        </p:nvGrpSpPr>
        <p:grpSpPr>
          <a:xfrm>
            <a:off x="327187" y="2445095"/>
            <a:ext cx="7320564" cy="534877"/>
            <a:chOff x="1593000" y="2322568"/>
            <a:chExt cx="5957975" cy="643500"/>
          </a:xfrm>
        </p:grpSpPr>
        <p:sp>
          <p:nvSpPr>
            <p:cNvPr id="768" name="Google Shape;768;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124a2383e99_0_53"/>
            <p:cNvSpPr/>
            <p:nvPr/>
          </p:nvSpPr>
          <p:spPr>
            <a:xfrm flipH="1">
              <a:off x="2283025" y="2322575"/>
              <a:ext cx="1844400" cy="642600"/>
            </a:xfrm>
            <a:prstGeom prst="rect">
              <a:avLst/>
            </a:prstGeom>
            <a:solidFill>
              <a:srgbClr val="DC9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124a2383e99_0_53"/>
            <p:cNvSpPr/>
            <p:nvPr/>
          </p:nvSpPr>
          <p:spPr>
            <a:xfrm rot="-5400000">
              <a:off x="3501574" y="1934671"/>
              <a:ext cx="643356" cy="1419149"/>
            </a:xfrm>
            <a:prstGeom prst="flowChartOffpageConnector">
              <a:avLst/>
            </a:prstGeom>
            <a:solidFill>
              <a:srgbClr val="DC9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773" name="Google Shape;773;g124a2383e99_0_53"/>
            <p:cNvSpPr/>
            <p:nvPr/>
          </p:nvSpPr>
          <p:spPr>
            <a:xfrm>
              <a:off x="4387855" y="2323747"/>
              <a:ext cx="3115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solidFill>
                    <a:srgbClr val="B45F06"/>
                  </a:solidFill>
                  <a:latin typeface="Times New Roman"/>
                  <a:ea typeface="Times New Roman"/>
                  <a:cs typeface="Times New Roman"/>
                  <a:sym typeface="Times New Roman"/>
                </a:rPr>
                <a:t>T</a:t>
              </a:r>
              <a:r>
                <a:rPr lang="en" sz="1200">
                  <a:solidFill>
                    <a:srgbClr val="B45F06"/>
                  </a:solidFill>
                  <a:latin typeface="Times New Roman"/>
                  <a:ea typeface="Times New Roman"/>
                  <a:cs typeface="Times New Roman"/>
                  <a:sym typeface="Times New Roman"/>
                </a:rPr>
                <a:t>otal/max/mean/median of transaction amount at that entity over the past n days. n is {0,1,3,7,14,30}.</a:t>
              </a:r>
              <a:endParaRPr sz="800">
                <a:solidFill>
                  <a:srgbClr val="B45F06"/>
                </a:solidFill>
                <a:latin typeface="Roboto"/>
                <a:ea typeface="Roboto"/>
                <a:cs typeface="Roboto"/>
                <a:sym typeface="Roboto"/>
              </a:endParaRPr>
            </a:p>
          </p:txBody>
        </p:sp>
      </p:grpSp>
      <p:grpSp>
        <p:nvGrpSpPr>
          <p:cNvPr id="774" name="Google Shape;774;g124a2383e99_0_53"/>
          <p:cNvGrpSpPr/>
          <p:nvPr/>
        </p:nvGrpSpPr>
        <p:grpSpPr>
          <a:xfrm>
            <a:off x="327187" y="1900684"/>
            <a:ext cx="7320564" cy="534877"/>
            <a:chOff x="1593000" y="2322568"/>
            <a:chExt cx="5957975" cy="643500"/>
          </a:xfrm>
        </p:grpSpPr>
        <p:sp>
          <p:nvSpPr>
            <p:cNvPr id="775" name="Google Shape;775;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24a2383e99_0_5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24a2383e99_0_5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780" name="Google Shape;780;g124a2383e99_0_5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solidFill>
                    <a:srgbClr val="B45F06"/>
                  </a:solidFill>
                  <a:latin typeface="Times New Roman"/>
                  <a:ea typeface="Times New Roman"/>
                  <a:cs typeface="Times New Roman"/>
                  <a:sym typeface="Times New Roman"/>
                </a:rPr>
                <a:t>#</a:t>
              </a:r>
              <a:r>
                <a:rPr lang="en" sz="1200">
                  <a:solidFill>
                    <a:srgbClr val="B45F06"/>
                  </a:solidFill>
                  <a:latin typeface="Times New Roman"/>
                  <a:ea typeface="Times New Roman"/>
                  <a:cs typeface="Times New Roman"/>
                  <a:sym typeface="Times New Roman"/>
                </a:rPr>
                <a:t> of transactions at that entity over the past n days. n is {0,1,3,7,14,30}.</a:t>
              </a:r>
              <a:endParaRPr sz="800">
                <a:solidFill>
                  <a:srgbClr val="B45F06"/>
                </a:solidFill>
                <a:latin typeface="Roboto"/>
                <a:ea typeface="Roboto"/>
                <a:cs typeface="Roboto"/>
                <a:sym typeface="Roboto"/>
              </a:endParaRPr>
            </a:p>
          </p:txBody>
        </p:sp>
      </p:grpSp>
      <p:grpSp>
        <p:nvGrpSpPr>
          <p:cNvPr id="781" name="Google Shape;781;g124a2383e99_0_53"/>
          <p:cNvGrpSpPr/>
          <p:nvPr/>
        </p:nvGrpSpPr>
        <p:grpSpPr>
          <a:xfrm>
            <a:off x="327187" y="1356302"/>
            <a:ext cx="7320564" cy="534877"/>
            <a:chOff x="1593000" y="2322568"/>
            <a:chExt cx="5957975" cy="643500"/>
          </a:xfrm>
        </p:grpSpPr>
        <p:sp>
          <p:nvSpPr>
            <p:cNvPr id="782" name="Google Shape;782;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124a2383e99_0_53"/>
            <p:cNvSpPr/>
            <p:nvPr/>
          </p:nvSpPr>
          <p:spPr>
            <a:xfrm flipH="1">
              <a:off x="2283025" y="2322575"/>
              <a:ext cx="1844400" cy="642600"/>
            </a:xfrm>
            <a:prstGeom prst="rect">
              <a:avLst/>
            </a:prstGeom>
            <a:solidFill>
              <a:srgbClr val="DC9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24a2383e99_0_53"/>
            <p:cNvSpPr/>
            <p:nvPr/>
          </p:nvSpPr>
          <p:spPr>
            <a:xfrm rot="-5400000">
              <a:off x="3501574" y="1934671"/>
              <a:ext cx="643356" cy="1419149"/>
            </a:xfrm>
            <a:prstGeom prst="flowChartOffpageConnector">
              <a:avLst/>
            </a:prstGeom>
            <a:solidFill>
              <a:srgbClr val="DC9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787" name="Google Shape;787;g124a2383e99_0_5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200">
                  <a:solidFill>
                    <a:srgbClr val="B45F06"/>
                  </a:solidFill>
                  <a:latin typeface="Times New Roman"/>
                  <a:ea typeface="Times New Roman"/>
                  <a:cs typeface="Times New Roman"/>
                  <a:sym typeface="Times New Roman"/>
                </a:rPr>
                <a:t>#</a:t>
              </a:r>
              <a:r>
                <a:rPr lang="en" sz="1200">
                  <a:solidFill>
                    <a:srgbClr val="B45F06"/>
                  </a:solidFill>
                  <a:latin typeface="Times New Roman"/>
                  <a:ea typeface="Times New Roman"/>
                  <a:cs typeface="Times New Roman"/>
                  <a:sym typeface="Times New Roman"/>
                </a:rPr>
                <a:t> of days since a transaction with the same entity has been seen. </a:t>
              </a:r>
              <a:endParaRPr sz="800">
                <a:solidFill>
                  <a:srgbClr val="B45F06"/>
                </a:solidFill>
                <a:latin typeface="Roboto"/>
                <a:ea typeface="Roboto"/>
                <a:cs typeface="Roboto"/>
                <a:sym typeface="Roboto"/>
              </a:endParaRPr>
            </a:p>
          </p:txBody>
        </p:sp>
      </p:grpSp>
      <p:grpSp>
        <p:nvGrpSpPr>
          <p:cNvPr id="788" name="Google Shape;788;g124a2383e99_0_53"/>
          <p:cNvGrpSpPr/>
          <p:nvPr/>
        </p:nvGrpSpPr>
        <p:grpSpPr>
          <a:xfrm>
            <a:off x="327187" y="811907"/>
            <a:ext cx="7320662" cy="534877"/>
            <a:chOff x="1593000" y="2322568"/>
            <a:chExt cx="5958055" cy="643500"/>
          </a:xfrm>
        </p:grpSpPr>
        <p:sp>
          <p:nvSpPr>
            <p:cNvPr id="789" name="Google Shape;789;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124a2383e99_0_5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124a2383e99_0_5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794" name="Google Shape;794;g124a2383e99_0_53"/>
            <p:cNvSpPr/>
            <p:nvPr/>
          </p:nvSpPr>
          <p:spPr>
            <a:xfrm>
              <a:off x="4387855" y="2323762"/>
              <a:ext cx="3163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000">
                  <a:solidFill>
                    <a:srgbClr val="B45F06"/>
                  </a:solidFill>
                  <a:latin typeface="Times New Roman"/>
                  <a:ea typeface="Times New Roman"/>
                  <a:cs typeface="Times New Roman"/>
                  <a:sym typeface="Times New Roman"/>
                </a:rPr>
                <a:t>'card_zip', 'card_state', 'card_merch', 'card_merchdes', ‘Amount_date’, ‘Amount_description’, ‘Amount_state’, ‘Amount_zip’......</a:t>
              </a:r>
              <a:endParaRPr sz="1000">
                <a:solidFill>
                  <a:srgbClr val="B45F06"/>
                </a:solidFill>
                <a:latin typeface="Roboto"/>
                <a:ea typeface="Roboto"/>
                <a:cs typeface="Roboto"/>
                <a:sym typeface="Roboto"/>
              </a:endParaRPr>
            </a:p>
          </p:txBody>
        </p:sp>
      </p:grpSp>
      <p:grpSp>
        <p:nvGrpSpPr>
          <p:cNvPr id="795" name="Google Shape;795;g124a2383e99_0_53"/>
          <p:cNvGrpSpPr/>
          <p:nvPr/>
        </p:nvGrpSpPr>
        <p:grpSpPr>
          <a:xfrm>
            <a:off x="327187" y="2989483"/>
            <a:ext cx="7320662" cy="534877"/>
            <a:chOff x="1593000" y="2322568"/>
            <a:chExt cx="5958055" cy="643500"/>
          </a:xfrm>
        </p:grpSpPr>
        <p:sp>
          <p:nvSpPr>
            <p:cNvPr id="796" name="Google Shape;796;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124a2383e99_0_5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24a2383e99_0_5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801" name="Google Shape;801;g124a2383e99_0_53"/>
            <p:cNvSpPr/>
            <p:nvPr/>
          </p:nvSpPr>
          <p:spPr>
            <a:xfrm>
              <a:off x="4387855" y="2323761"/>
              <a:ext cx="3163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rgbClr val="B45F06"/>
                </a:solidFill>
                <a:latin typeface="Times New Roman"/>
                <a:ea typeface="Times New Roman"/>
                <a:cs typeface="Times New Roman"/>
                <a:sym typeface="Times New Roman"/>
              </a:endParaRPr>
            </a:p>
            <a:p>
              <a:pPr indent="0" lvl="0" marL="457200" rtl="0" algn="l">
                <a:spcBef>
                  <a:spcPts val="0"/>
                </a:spcBef>
                <a:spcAft>
                  <a:spcPts val="0"/>
                </a:spcAft>
                <a:buNone/>
              </a:pPr>
              <a:r>
                <a:rPr lang="en" sz="1100">
                  <a:solidFill>
                    <a:srgbClr val="B45F06"/>
                  </a:solidFill>
                  <a:latin typeface="Times New Roman"/>
                  <a:ea typeface="Times New Roman"/>
                  <a:cs typeface="Times New Roman"/>
                  <a:sym typeface="Times New Roman"/>
                </a:rPr>
                <a:t>Frequency of actual </a:t>
              </a:r>
              <a:r>
                <a:rPr lang="en" sz="1100">
                  <a:solidFill>
                    <a:srgbClr val="B45F06"/>
                  </a:solidFill>
                  <a:latin typeface="Times New Roman"/>
                  <a:ea typeface="Times New Roman"/>
                  <a:cs typeface="Times New Roman"/>
                  <a:sym typeface="Times New Roman"/>
                </a:rPr>
                <a:t>Total/max/mean/median of transaction amount at that entity over the past n days. n is {0,1,3,7,14,30}.</a:t>
              </a:r>
              <a:endParaRPr sz="1100">
                <a:solidFill>
                  <a:srgbClr val="B45F06"/>
                </a:solidFill>
                <a:latin typeface="Roboto"/>
                <a:ea typeface="Roboto"/>
                <a:cs typeface="Roboto"/>
                <a:sym typeface="Roboto"/>
              </a:endParaRPr>
            </a:p>
            <a:p>
              <a:pPr indent="0" lvl="0" marL="457200" rtl="0" algn="l">
                <a:spcBef>
                  <a:spcPts val="0"/>
                </a:spcBef>
                <a:spcAft>
                  <a:spcPts val="0"/>
                </a:spcAft>
                <a:buNone/>
              </a:pPr>
              <a:r>
                <a:rPr lang="en" sz="1100">
                  <a:solidFill>
                    <a:srgbClr val="B45F06"/>
                  </a:solidFill>
                  <a:latin typeface="Times New Roman"/>
                  <a:ea typeface="Times New Roman"/>
                  <a:cs typeface="Times New Roman"/>
                  <a:sym typeface="Times New Roman"/>
                </a:rPr>
                <a:t> </a:t>
              </a:r>
              <a:endParaRPr sz="1100">
                <a:solidFill>
                  <a:srgbClr val="B45F06"/>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rgbClr val="A72A1E"/>
                </a:buClr>
                <a:buSzPts val="800"/>
                <a:buFont typeface="Roboto"/>
                <a:buChar char="●"/>
              </a:pPr>
              <a:r>
                <a:t/>
              </a:r>
              <a:endParaRPr sz="800">
                <a:solidFill>
                  <a:srgbClr val="A72A1E"/>
                </a:solidFill>
                <a:latin typeface="Roboto"/>
                <a:ea typeface="Roboto"/>
                <a:cs typeface="Roboto"/>
                <a:sym typeface="Roboto"/>
              </a:endParaRPr>
            </a:p>
          </p:txBody>
        </p:sp>
      </p:grpSp>
      <p:grpSp>
        <p:nvGrpSpPr>
          <p:cNvPr id="802" name="Google Shape;802;g124a2383e99_0_53"/>
          <p:cNvGrpSpPr/>
          <p:nvPr/>
        </p:nvGrpSpPr>
        <p:grpSpPr>
          <a:xfrm>
            <a:off x="327187" y="3533880"/>
            <a:ext cx="7325191" cy="534877"/>
            <a:chOff x="1593000" y="2322568"/>
            <a:chExt cx="5961741" cy="643500"/>
          </a:xfrm>
        </p:grpSpPr>
        <p:sp>
          <p:nvSpPr>
            <p:cNvPr id="803" name="Google Shape;803;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124a2383e99_0_5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24a2383e99_0_5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06</a:t>
              </a:r>
              <a:endParaRPr sz="2600">
                <a:solidFill>
                  <a:srgbClr val="FFFFFF"/>
                </a:solidFill>
                <a:latin typeface="Roboto Thin"/>
                <a:ea typeface="Roboto Thin"/>
                <a:cs typeface="Roboto Thin"/>
                <a:sym typeface="Roboto Thin"/>
              </a:endParaRPr>
            </a:p>
          </p:txBody>
        </p:sp>
        <p:sp>
          <p:nvSpPr>
            <p:cNvPr id="808" name="Google Shape;808;g124a2383e99_0_53"/>
            <p:cNvSpPr/>
            <p:nvPr/>
          </p:nvSpPr>
          <p:spPr>
            <a:xfrm>
              <a:off x="4763841" y="2323223"/>
              <a:ext cx="2790900" cy="6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B45F06"/>
                  </a:solidFill>
                  <a:latin typeface="Times New Roman"/>
                  <a:ea typeface="Times New Roman"/>
                  <a:cs typeface="Times New Roman"/>
                  <a:sym typeface="Times New Roman"/>
                </a:rPr>
                <a:t>Number of transactions at that entity within a short period of time compared to number of transactions at that entity over a longer time window n days</a:t>
              </a:r>
              <a:endParaRPr sz="1100">
                <a:solidFill>
                  <a:srgbClr val="B45F06"/>
                </a:solidFill>
                <a:latin typeface="Roboto"/>
                <a:ea typeface="Roboto"/>
                <a:cs typeface="Roboto"/>
                <a:sym typeface="Roboto"/>
              </a:endParaRPr>
            </a:p>
          </p:txBody>
        </p:sp>
      </p:grpSp>
      <p:sp>
        <p:nvSpPr>
          <p:cNvPr id="809" name="Google Shape;809;g124a2383e99_0_53"/>
          <p:cNvSpPr/>
          <p:nvPr/>
        </p:nvSpPr>
        <p:spPr>
          <a:xfrm>
            <a:off x="1265046" y="873433"/>
            <a:ext cx="23844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New Entities (14)</a:t>
            </a:r>
            <a:endParaRPr sz="1500">
              <a:solidFill>
                <a:srgbClr val="FFFFFF"/>
              </a:solidFill>
              <a:latin typeface="Roboto"/>
              <a:ea typeface="Roboto"/>
              <a:cs typeface="Roboto"/>
              <a:sym typeface="Roboto"/>
            </a:endParaRPr>
          </a:p>
        </p:txBody>
      </p:sp>
      <p:sp>
        <p:nvSpPr>
          <p:cNvPr id="810" name="Google Shape;810;g124a2383e99_0_53"/>
          <p:cNvSpPr/>
          <p:nvPr/>
        </p:nvSpPr>
        <p:spPr>
          <a:xfrm>
            <a:off x="1265046" y="1417812"/>
            <a:ext cx="23844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Day Since (19)</a:t>
            </a:r>
            <a:endParaRPr sz="1500">
              <a:solidFill>
                <a:srgbClr val="FFFFFF"/>
              </a:solidFill>
              <a:latin typeface="Roboto"/>
              <a:ea typeface="Roboto"/>
              <a:cs typeface="Roboto"/>
              <a:sym typeface="Roboto"/>
            </a:endParaRPr>
          </a:p>
        </p:txBody>
      </p:sp>
      <p:sp>
        <p:nvSpPr>
          <p:cNvPr id="811" name="Google Shape;811;g124a2383e99_0_53"/>
          <p:cNvSpPr/>
          <p:nvPr/>
        </p:nvSpPr>
        <p:spPr>
          <a:xfrm>
            <a:off x="1315557" y="1962211"/>
            <a:ext cx="23844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Frequency (114)</a:t>
            </a:r>
            <a:endParaRPr sz="1500">
              <a:solidFill>
                <a:srgbClr val="FFFFFF"/>
              </a:solidFill>
              <a:latin typeface="Roboto"/>
              <a:ea typeface="Roboto"/>
              <a:cs typeface="Roboto"/>
              <a:sym typeface="Roboto"/>
            </a:endParaRPr>
          </a:p>
        </p:txBody>
      </p:sp>
      <p:sp>
        <p:nvSpPr>
          <p:cNvPr id="812" name="Google Shape;812;g124a2383e99_0_53"/>
          <p:cNvSpPr/>
          <p:nvPr/>
        </p:nvSpPr>
        <p:spPr>
          <a:xfrm>
            <a:off x="1315544" y="2506610"/>
            <a:ext cx="23844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Amount Variables (456)</a:t>
            </a:r>
            <a:endParaRPr sz="1500">
              <a:solidFill>
                <a:srgbClr val="FFFFFF"/>
              </a:solidFill>
              <a:latin typeface="Roboto"/>
              <a:ea typeface="Roboto"/>
              <a:cs typeface="Roboto"/>
              <a:sym typeface="Roboto"/>
            </a:endParaRPr>
          </a:p>
        </p:txBody>
      </p:sp>
      <p:sp>
        <p:nvSpPr>
          <p:cNvPr id="813" name="Google Shape;813;g124a2383e99_0_53"/>
          <p:cNvSpPr/>
          <p:nvPr/>
        </p:nvSpPr>
        <p:spPr>
          <a:xfrm>
            <a:off x="1315557" y="3050999"/>
            <a:ext cx="23844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Amount Frequency (456)</a:t>
            </a:r>
            <a:endParaRPr sz="1500">
              <a:solidFill>
                <a:srgbClr val="FFFFFF"/>
              </a:solidFill>
              <a:latin typeface="Roboto"/>
              <a:ea typeface="Roboto"/>
              <a:cs typeface="Roboto"/>
              <a:sym typeface="Roboto"/>
            </a:endParaRPr>
          </a:p>
        </p:txBody>
      </p:sp>
      <p:sp>
        <p:nvSpPr>
          <p:cNvPr id="814" name="Google Shape;814;g124a2383e99_0_53"/>
          <p:cNvSpPr/>
          <p:nvPr/>
        </p:nvSpPr>
        <p:spPr>
          <a:xfrm>
            <a:off x="1366051" y="3595399"/>
            <a:ext cx="26661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Relative velocity (114)</a:t>
            </a:r>
            <a:endParaRPr sz="1500">
              <a:solidFill>
                <a:srgbClr val="FFFFFF"/>
              </a:solidFill>
              <a:latin typeface="Roboto"/>
              <a:ea typeface="Roboto"/>
              <a:cs typeface="Roboto"/>
              <a:sym typeface="Roboto"/>
            </a:endParaRPr>
          </a:p>
        </p:txBody>
      </p:sp>
      <p:grpSp>
        <p:nvGrpSpPr>
          <p:cNvPr id="815" name="Google Shape;815;g124a2383e99_0_53"/>
          <p:cNvGrpSpPr/>
          <p:nvPr/>
        </p:nvGrpSpPr>
        <p:grpSpPr>
          <a:xfrm>
            <a:off x="327187" y="4078386"/>
            <a:ext cx="7320662" cy="534877"/>
            <a:chOff x="1593000" y="2322568"/>
            <a:chExt cx="5958055" cy="643500"/>
          </a:xfrm>
        </p:grpSpPr>
        <p:sp>
          <p:nvSpPr>
            <p:cNvPr id="816" name="Google Shape;816;g124a2383e99_0_5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124a2383e99_0_53"/>
            <p:cNvSpPr/>
            <p:nvPr/>
          </p:nvSpPr>
          <p:spPr>
            <a:xfrm flipH="1">
              <a:off x="2283025" y="2322575"/>
              <a:ext cx="1844400" cy="64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24a2383e99_0_53"/>
            <p:cNvSpPr/>
            <p:nvPr/>
          </p:nvSpPr>
          <p:spPr>
            <a:xfrm rot="-5400000">
              <a:off x="3501574" y="1934671"/>
              <a:ext cx="643356" cy="1419149"/>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124a2383e99_0_5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24a2383e99_0_53"/>
            <p:cNvSpPr/>
            <p:nvPr/>
          </p:nvSpPr>
          <p:spPr>
            <a:xfrm>
              <a:off x="1593000" y="2322575"/>
              <a:ext cx="690000" cy="642600"/>
            </a:xfrm>
            <a:prstGeom prst="rect">
              <a:avLst/>
            </a:prstGeom>
            <a:solidFill>
              <a:srgbClr val="F3AC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07</a:t>
              </a:r>
              <a:endParaRPr sz="2600">
                <a:solidFill>
                  <a:srgbClr val="FFFFFF"/>
                </a:solidFill>
                <a:latin typeface="Roboto Thin"/>
                <a:ea typeface="Roboto Thin"/>
                <a:cs typeface="Roboto Thin"/>
                <a:sym typeface="Roboto Thin"/>
              </a:endParaRPr>
            </a:p>
          </p:txBody>
        </p:sp>
        <p:sp>
          <p:nvSpPr>
            <p:cNvPr id="821" name="Google Shape;821;g124a2383e99_0_53"/>
            <p:cNvSpPr/>
            <p:nvPr/>
          </p:nvSpPr>
          <p:spPr>
            <a:xfrm>
              <a:off x="4387855" y="2323757"/>
              <a:ext cx="3163200" cy="642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100">
                  <a:solidFill>
                    <a:srgbClr val="B45F06"/>
                  </a:solidFill>
                  <a:latin typeface="Times New Roman"/>
                  <a:ea typeface="Times New Roman"/>
                  <a:cs typeface="Times New Roman"/>
                  <a:sym typeface="Times New Roman"/>
                </a:rPr>
                <a:t>2 target encoding variables (Percentage of fraud detect by state/day of week) and 2 Benford’s Law </a:t>
              </a:r>
              <a:r>
                <a:rPr lang="en" sz="1100">
                  <a:solidFill>
                    <a:srgbClr val="B45F06"/>
                  </a:solidFill>
                  <a:latin typeface="Times New Roman"/>
                  <a:ea typeface="Times New Roman"/>
                  <a:cs typeface="Times New Roman"/>
                  <a:sym typeface="Times New Roman"/>
                </a:rPr>
                <a:t>variables</a:t>
              </a:r>
              <a:endParaRPr sz="1100">
                <a:solidFill>
                  <a:srgbClr val="B45F06"/>
                </a:solidFill>
                <a:latin typeface="Times New Roman"/>
                <a:ea typeface="Times New Roman"/>
                <a:cs typeface="Times New Roman"/>
                <a:sym typeface="Times New Roman"/>
              </a:endParaRPr>
            </a:p>
          </p:txBody>
        </p:sp>
      </p:grpSp>
      <p:sp>
        <p:nvSpPr>
          <p:cNvPr id="822" name="Google Shape;822;g124a2383e99_0_53"/>
          <p:cNvSpPr/>
          <p:nvPr/>
        </p:nvSpPr>
        <p:spPr>
          <a:xfrm>
            <a:off x="1366051" y="4139904"/>
            <a:ext cx="2666100" cy="4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Risk variables (4)</a:t>
            </a:r>
            <a:endParaRPr sz="1500">
              <a:solidFill>
                <a:srgbClr val="FFFFFF"/>
              </a:solidFill>
              <a:latin typeface="Roboto"/>
              <a:ea typeface="Roboto"/>
              <a:cs typeface="Roboto"/>
              <a:sym typeface="Roboto"/>
            </a:endParaRPr>
          </a:p>
        </p:txBody>
      </p:sp>
      <p:sp>
        <p:nvSpPr>
          <p:cNvPr id="823" name="Google Shape;823;g124a2383e99_0_53"/>
          <p:cNvSpPr txBox="1"/>
          <p:nvPr/>
        </p:nvSpPr>
        <p:spPr>
          <a:xfrm>
            <a:off x="327175" y="4684050"/>
            <a:ext cx="645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oppins"/>
                <a:ea typeface="Poppins"/>
                <a:cs typeface="Poppins"/>
                <a:sym typeface="Poppins"/>
              </a:rPr>
              <a:t>Total variables created: </a:t>
            </a:r>
            <a:r>
              <a:rPr b="1" lang="en" sz="1500">
                <a:solidFill>
                  <a:srgbClr val="FF0000"/>
                </a:solidFill>
                <a:latin typeface="Poppins"/>
                <a:ea typeface="Poppins"/>
                <a:cs typeface="Poppins"/>
                <a:sym typeface="Poppins"/>
              </a:rPr>
              <a:t>1,177</a:t>
            </a:r>
            <a:endParaRPr b="1" sz="1500">
              <a:solidFill>
                <a:srgbClr val="FF0000"/>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1253ad35d4f_0_108"/>
          <p:cNvSpPr txBox="1"/>
          <p:nvPr/>
        </p:nvSpPr>
        <p:spPr>
          <a:xfrm>
            <a:off x="957300" y="1980575"/>
            <a:ext cx="722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latin typeface="Poppins"/>
                <a:ea typeface="Poppins"/>
                <a:cs typeface="Poppins"/>
                <a:sym typeface="Poppins"/>
              </a:rPr>
              <a:t>Feature Selection</a:t>
            </a:r>
            <a:endParaRPr b="1" sz="5000">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24a2383e99_0_63"/>
          <p:cNvSpPr txBox="1"/>
          <p:nvPr>
            <p:ph type="title"/>
          </p:nvPr>
        </p:nvSpPr>
        <p:spPr>
          <a:xfrm>
            <a:off x="720000" y="535000"/>
            <a:ext cx="85323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 - Filter </a:t>
            </a:r>
            <a:endParaRPr/>
          </a:p>
        </p:txBody>
      </p:sp>
      <p:pic>
        <p:nvPicPr>
          <p:cNvPr id="834" name="Google Shape;834;g124a2383e99_0_63"/>
          <p:cNvPicPr preferRelativeResize="0"/>
          <p:nvPr/>
        </p:nvPicPr>
        <p:blipFill>
          <a:blip r:embed="rId3">
            <a:alphaModFix/>
          </a:blip>
          <a:stretch>
            <a:fillRect/>
          </a:stretch>
        </p:blipFill>
        <p:spPr>
          <a:xfrm>
            <a:off x="819700" y="1653150"/>
            <a:ext cx="3344741" cy="2746925"/>
          </a:xfrm>
          <a:prstGeom prst="rect">
            <a:avLst/>
          </a:prstGeom>
          <a:noFill/>
          <a:ln>
            <a:noFill/>
          </a:ln>
        </p:spPr>
      </p:pic>
      <p:sp>
        <p:nvSpPr>
          <p:cNvPr id="835" name="Google Shape;835;g124a2383e99_0_63"/>
          <p:cNvSpPr/>
          <p:nvPr/>
        </p:nvSpPr>
        <p:spPr>
          <a:xfrm>
            <a:off x="6014925" y="2157300"/>
            <a:ext cx="1944900" cy="85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 name="Google Shape;836;g124a2383e99_0_63"/>
          <p:cNvPicPr preferRelativeResize="0"/>
          <p:nvPr/>
        </p:nvPicPr>
        <p:blipFill>
          <a:blip r:embed="rId4">
            <a:alphaModFix/>
          </a:blip>
          <a:stretch>
            <a:fillRect/>
          </a:stretch>
        </p:blipFill>
        <p:spPr>
          <a:xfrm>
            <a:off x="4677125" y="1842975"/>
            <a:ext cx="3738650" cy="220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251b291ca9_1_17"/>
          <p:cNvSpPr txBox="1"/>
          <p:nvPr>
            <p:ph type="title"/>
          </p:nvPr>
        </p:nvSpPr>
        <p:spPr>
          <a:xfrm>
            <a:off x="720000" y="535000"/>
            <a:ext cx="85323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 - Filter </a:t>
            </a:r>
            <a:endParaRPr/>
          </a:p>
        </p:txBody>
      </p:sp>
      <p:pic>
        <p:nvPicPr>
          <p:cNvPr id="842" name="Google Shape;842;g1251b291ca9_1_17"/>
          <p:cNvPicPr preferRelativeResize="0"/>
          <p:nvPr/>
        </p:nvPicPr>
        <p:blipFill rotWithShape="1">
          <a:blip r:embed="rId3">
            <a:alphaModFix/>
          </a:blip>
          <a:srcRect b="37118" l="0" r="0" t="0"/>
          <a:stretch/>
        </p:blipFill>
        <p:spPr>
          <a:xfrm>
            <a:off x="2040350" y="1257303"/>
            <a:ext cx="4534175" cy="3311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124a2383e99_0_68"/>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 - Wrapper</a:t>
            </a:r>
            <a:endParaRPr/>
          </a:p>
        </p:txBody>
      </p:sp>
      <p:pic>
        <p:nvPicPr>
          <p:cNvPr id="848" name="Google Shape;848;g124a2383e99_0_68"/>
          <p:cNvPicPr preferRelativeResize="0"/>
          <p:nvPr/>
        </p:nvPicPr>
        <p:blipFill>
          <a:blip r:embed="rId3">
            <a:alphaModFix/>
          </a:blip>
          <a:stretch>
            <a:fillRect/>
          </a:stretch>
        </p:blipFill>
        <p:spPr>
          <a:xfrm>
            <a:off x="564475" y="1363429"/>
            <a:ext cx="7704000" cy="33383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24a2383e99_0_5"/>
          <p:cNvSpPr txBox="1"/>
          <p:nvPr>
            <p:ph type="title"/>
          </p:nvPr>
        </p:nvSpPr>
        <p:spPr>
          <a:xfrm>
            <a:off x="0" y="17782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r>
              <a:rPr lang="en"/>
              <a:t> </a:t>
            </a:r>
            <a:endParaRPr/>
          </a:p>
        </p:txBody>
      </p:sp>
      <p:pic>
        <p:nvPicPr>
          <p:cNvPr id="475" name="Google Shape;475;g124a2383e99_0_5"/>
          <p:cNvPicPr preferRelativeResize="0"/>
          <p:nvPr/>
        </p:nvPicPr>
        <p:blipFill>
          <a:blip r:embed="rId3">
            <a:alphaModFix/>
          </a:blip>
          <a:stretch>
            <a:fillRect/>
          </a:stretch>
        </p:blipFill>
        <p:spPr>
          <a:xfrm>
            <a:off x="109601" y="960250"/>
            <a:ext cx="2954582" cy="3684725"/>
          </a:xfrm>
          <a:prstGeom prst="rect">
            <a:avLst/>
          </a:prstGeom>
          <a:noFill/>
          <a:ln>
            <a:noFill/>
          </a:ln>
        </p:spPr>
      </p:pic>
      <p:sp>
        <p:nvSpPr>
          <p:cNvPr id="476" name="Google Shape;476;g124a2383e99_0_5"/>
          <p:cNvSpPr txBox="1"/>
          <p:nvPr>
            <p:ph idx="1" type="body"/>
          </p:nvPr>
        </p:nvSpPr>
        <p:spPr>
          <a:xfrm>
            <a:off x="3277175" y="818700"/>
            <a:ext cx="4502100" cy="3221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Georgia"/>
              <a:buChar char="●"/>
            </a:pPr>
            <a:r>
              <a:rPr lang="en" sz="1700">
                <a:latin typeface="Georgia"/>
                <a:ea typeface="Georgia"/>
                <a:cs typeface="Georgia"/>
                <a:sym typeface="Georgia"/>
              </a:rPr>
              <a:t>The U.S. is #1 Cases of Credit Card Fraud</a:t>
            </a:r>
            <a:endParaRPr sz="1700">
              <a:latin typeface="Georgia"/>
              <a:ea typeface="Georgia"/>
              <a:cs typeface="Georgia"/>
              <a:sym typeface="Georgia"/>
            </a:endParaRPr>
          </a:p>
          <a:p>
            <a:pPr indent="0" lvl="0" marL="0" rtl="0" algn="l">
              <a:spcBef>
                <a:spcPts val="0"/>
              </a:spcBef>
              <a:spcAft>
                <a:spcPts val="0"/>
              </a:spcAft>
              <a:buNone/>
            </a:pPr>
            <a:r>
              <a:t/>
            </a:r>
            <a:endParaRPr sz="1700">
              <a:latin typeface="Georgia"/>
              <a:ea typeface="Georgia"/>
              <a:cs typeface="Georgia"/>
              <a:sym typeface="Georgia"/>
            </a:endParaRPr>
          </a:p>
          <a:p>
            <a:pPr indent="-336550" lvl="0" marL="457200" rtl="0" algn="l">
              <a:spcBef>
                <a:spcPts val="0"/>
              </a:spcBef>
              <a:spcAft>
                <a:spcPts val="0"/>
              </a:spcAft>
              <a:buSzPts val="1700"/>
              <a:buFont typeface="Georgia"/>
              <a:buChar char="●"/>
            </a:pPr>
            <a:r>
              <a:rPr lang="en" sz="1700">
                <a:latin typeface="Georgia"/>
                <a:ea typeface="Georgia"/>
                <a:cs typeface="Georgia"/>
                <a:sym typeface="Georgia"/>
              </a:rPr>
              <a:t>The odds of being a victim of fraud are high</a:t>
            </a:r>
            <a:endParaRPr sz="1700">
              <a:latin typeface="Georgia"/>
              <a:ea typeface="Georgia"/>
              <a:cs typeface="Georgia"/>
              <a:sym typeface="Georgia"/>
            </a:endParaRPr>
          </a:p>
          <a:p>
            <a:pPr indent="0" lvl="0" marL="0" rtl="0" algn="l">
              <a:spcBef>
                <a:spcPts val="0"/>
              </a:spcBef>
              <a:spcAft>
                <a:spcPts val="0"/>
              </a:spcAft>
              <a:buNone/>
            </a:pPr>
            <a:r>
              <a:t/>
            </a:r>
            <a:endParaRPr sz="1700">
              <a:latin typeface="Georgia"/>
              <a:ea typeface="Georgia"/>
              <a:cs typeface="Georgia"/>
              <a:sym typeface="Georgia"/>
            </a:endParaRPr>
          </a:p>
          <a:p>
            <a:pPr indent="-336550" lvl="0" marL="457200" rtl="0" algn="l">
              <a:spcBef>
                <a:spcPts val="0"/>
              </a:spcBef>
              <a:spcAft>
                <a:spcPts val="0"/>
              </a:spcAft>
              <a:buSzPts val="1700"/>
              <a:buFont typeface="Georgia"/>
              <a:buChar char="●"/>
            </a:pPr>
            <a:r>
              <a:rPr lang="en" sz="1700">
                <a:latin typeface="Georgia"/>
                <a:ea typeface="Georgia"/>
                <a:cs typeface="Georgia"/>
                <a:sym typeface="Georgia"/>
              </a:rPr>
              <a:t>Credit Card Fraud Occurrences have risen 161% from 2015 to 2020</a:t>
            </a:r>
            <a:endParaRPr sz="1700">
              <a:latin typeface="Georgia"/>
              <a:ea typeface="Georgia"/>
              <a:cs typeface="Georgia"/>
              <a:sym typeface="Georgia"/>
            </a:endParaRPr>
          </a:p>
        </p:txBody>
      </p:sp>
      <p:pic>
        <p:nvPicPr>
          <p:cNvPr id="477" name="Google Shape;477;g124a2383e99_0_5"/>
          <p:cNvPicPr preferRelativeResize="0"/>
          <p:nvPr/>
        </p:nvPicPr>
        <p:blipFill>
          <a:blip r:embed="rId4">
            <a:alphaModFix/>
          </a:blip>
          <a:stretch>
            <a:fillRect/>
          </a:stretch>
        </p:blipFill>
        <p:spPr>
          <a:xfrm>
            <a:off x="3058399" y="3697700"/>
            <a:ext cx="4951575" cy="947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1253ad35d4f_0_104"/>
          <p:cNvSpPr txBox="1"/>
          <p:nvPr/>
        </p:nvSpPr>
        <p:spPr>
          <a:xfrm>
            <a:off x="2822400" y="1980575"/>
            <a:ext cx="349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latin typeface="Poppins"/>
                <a:ea typeface="Poppins"/>
                <a:cs typeface="Poppins"/>
                <a:sym typeface="Poppins"/>
              </a:rPr>
              <a:t>Modeling</a:t>
            </a:r>
            <a:endParaRPr b="1" sz="50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124a2383e99_0_7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Fitting and Tuning</a:t>
            </a:r>
            <a:endParaRPr/>
          </a:p>
        </p:txBody>
      </p:sp>
      <p:graphicFrame>
        <p:nvGraphicFramePr>
          <p:cNvPr id="859" name="Google Shape;859;g124a2383e99_0_74"/>
          <p:cNvGraphicFramePr/>
          <p:nvPr/>
        </p:nvGraphicFramePr>
        <p:xfrm>
          <a:off x="257750" y="1262800"/>
          <a:ext cx="3000000" cy="3000000"/>
        </p:xfrm>
        <a:graphic>
          <a:graphicData uri="http://schemas.openxmlformats.org/drawingml/2006/table">
            <a:tbl>
              <a:tblPr>
                <a:noFill/>
                <a:tableStyleId>{8FA36362-23BA-415D-AD8D-E10A2EE4D2F1}</a:tableStyleId>
              </a:tblPr>
              <a:tblGrid>
                <a:gridCol w="2301350"/>
                <a:gridCol w="1596975"/>
                <a:gridCol w="1809750"/>
                <a:gridCol w="1809750"/>
              </a:tblGrid>
              <a:tr h="381000">
                <a:tc>
                  <a:txBody>
                    <a:bodyPr/>
                    <a:lstStyle/>
                    <a:p>
                      <a:pPr indent="0" lvl="0" marL="0" marR="0" rtl="0" algn="ctr">
                        <a:lnSpc>
                          <a:spcPct val="100000"/>
                        </a:lnSpc>
                        <a:spcBef>
                          <a:spcPts val="0"/>
                        </a:spcBef>
                        <a:spcAft>
                          <a:spcPts val="0"/>
                        </a:spcAft>
                        <a:buClr>
                          <a:srgbClr val="000000"/>
                        </a:buClr>
                        <a:buSzPts val="2000"/>
                        <a:buFont typeface="Arial"/>
                        <a:buNone/>
                      </a:pPr>
                      <a:r>
                        <a:rPr b="1" lang="en" sz="1800">
                          <a:solidFill>
                            <a:schemeClr val="dk2"/>
                          </a:solidFill>
                          <a:latin typeface="Poppins"/>
                          <a:ea typeface="Poppins"/>
                          <a:cs typeface="Poppins"/>
                          <a:sym typeface="Poppins"/>
                        </a:rPr>
                        <a:t>Model</a:t>
                      </a:r>
                      <a:endParaRPr b="1" sz="1800" u="none" cap="none" strike="noStrike">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1800">
                          <a:solidFill>
                            <a:schemeClr val="dk2"/>
                          </a:solidFill>
                          <a:latin typeface="Poppins"/>
                          <a:ea typeface="Poppins"/>
                          <a:cs typeface="Poppins"/>
                          <a:sym typeface="Poppins"/>
                        </a:rPr>
                        <a:t>Training</a:t>
                      </a:r>
                      <a:endParaRPr b="1" sz="1800" u="none" cap="none" strike="noStrike">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1800">
                          <a:solidFill>
                            <a:schemeClr val="dk2"/>
                          </a:solidFill>
                          <a:latin typeface="Poppins"/>
                          <a:ea typeface="Poppins"/>
                          <a:cs typeface="Poppins"/>
                          <a:sym typeface="Poppins"/>
                        </a:rPr>
                        <a:t>Testing</a:t>
                      </a:r>
                      <a:endParaRPr b="1" sz="1800" u="none" cap="none" strike="noStrike">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b="1" lang="en" sz="1800">
                          <a:solidFill>
                            <a:schemeClr val="dk2"/>
                          </a:solidFill>
                          <a:latin typeface="Poppins"/>
                          <a:ea typeface="Poppins"/>
                          <a:cs typeface="Poppins"/>
                          <a:sym typeface="Poppins"/>
                        </a:rPr>
                        <a:t>OOT</a:t>
                      </a:r>
                      <a:endParaRPr b="1" sz="1800">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r>
              <a:tr h="381000">
                <a:tc>
                  <a:txBody>
                    <a:bodyPr/>
                    <a:lstStyle/>
                    <a:p>
                      <a:pPr indent="0" lvl="0" marL="0" rtl="0" algn="ctr">
                        <a:spcBef>
                          <a:spcPts val="0"/>
                        </a:spcBef>
                        <a:spcAft>
                          <a:spcPts val="0"/>
                        </a:spcAft>
                        <a:buNone/>
                      </a:pPr>
                      <a:r>
                        <a:rPr lang="en"/>
                        <a:t>Logistic Regression</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 </a:t>
                      </a:r>
                      <a:r>
                        <a:rPr lang="en"/>
                        <a:t>  60.05%	</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 </a:t>
                      </a:r>
                      <a:r>
                        <a:rPr lang="en"/>
                        <a:t>  </a:t>
                      </a:r>
                      <a:r>
                        <a:rPr lang="en"/>
                        <a:t>59.24%	</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25.92%</a:t>
                      </a:r>
                      <a:endParaRPr>
                        <a:solidFill>
                          <a:schemeClr val="dk1"/>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Decision Tree</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74.03%</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70.48%</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Poppins"/>
                          <a:ea typeface="Poppins"/>
                          <a:cs typeface="Poppins"/>
                          <a:sym typeface="Poppins"/>
                        </a:rPr>
                        <a:t>53.63%</a:t>
                      </a:r>
                      <a:endParaRPr u="none" cap="none" strike="noStrike">
                        <a:solidFill>
                          <a:schemeClr val="dk1"/>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Gradient Boosted Tree</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76.17%</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76.12%</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Poppins"/>
                          <a:ea typeface="Poppins"/>
                          <a:cs typeface="Poppins"/>
                          <a:sym typeface="Poppins"/>
                        </a:rPr>
                        <a:t>54.41%</a:t>
                      </a:r>
                      <a:endParaRPr u="none" cap="none" strike="noStrike">
                        <a:solidFill>
                          <a:schemeClr val="dk1"/>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rgbClr val="FF0000"/>
                          </a:solidFill>
                        </a:rPr>
                        <a:t>Random Forest</a:t>
                      </a:r>
                      <a:endParaRPr b="1">
                        <a:solidFill>
                          <a:srgbClr val="FF0000"/>
                        </a:solidFill>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0000"/>
                          </a:solidFill>
                        </a:rPr>
                        <a:t>80.73%</a:t>
                      </a:r>
                      <a:endParaRPr b="1">
                        <a:solidFill>
                          <a:srgbClr val="FF0000"/>
                        </a:solidFill>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0000"/>
                          </a:solidFill>
                        </a:rPr>
                        <a:t>76.11%</a:t>
                      </a:r>
                      <a:endParaRPr b="1">
                        <a:solidFill>
                          <a:srgbClr val="FF0000"/>
                        </a:solidFill>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rgbClr val="FF0000"/>
                          </a:solidFill>
                          <a:latin typeface="Poppins"/>
                          <a:ea typeface="Poppins"/>
                          <a:cs typeface="Poppins"/>
                          <a:sym typeface="Poppins"/>
                        </a:rPr>
                        <a:t>58.1%</a:t>
                      </a:r>
                      <a:endParaRPr b="1" u="none" cap="none" strike="noStrike">
                        <a:solidFill>
                          <a:srgbClr val="FF0000"/>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Neural Network</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73.2%</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71.33%</a:t>
                      </a: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Poppins"/>
                          <a:ea typeface="Poppins"/>
                          <a:cs typeface="Poppins"/>
                          <a:sym typeface="Poppins"/>
                        </a:rPr>
                        <a:t>56.37%</a:t>
                      </a:r>
                      <a:endParaRPr u="none" cap="none" strike="noStrike">
                        <a:solidFill>
                          <a:schemeClr val="dk1"/>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bl>
          </a:graphicData>
        </a:graphic>
      </p:graphicFrame>
      <p:sp>
        <p:nvSpPr>
          <p:cNvPr id="860" name="Google Shape;860;g124a2383e99_0_74"/>
          <p:cNvSpPr txBox="1"/>
          <p:nvPr/>
        </p:nvSpPr>
        <p:spPr>
          <a:xfrm>
            <a:off x="257750" y="3855600"/>
            <a:ext cx="73080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Poppins"/>
                <a:ea typeface="Poppins"/>
                <a:cs typeface="Poppins"/>
                <a:sym typeface="Poppins"/>
              </a:rPr>
              <a:t>Variables Used:</a:t>
            </a:r>
            <a:r>
              <a:rPr b="1" lang="en">
                <a:latin typeface="Poppins"/>
                <a:ea typeface="Poppins"/>
                <a:cs typeface="Poppins"/>
                <a:sym typeface="Poppins"/>
              </a:rPr>
              <a:t> 20</a:t>
            </a:r>
            <a:endParaRPr b="1">
              <a:latin typeface="Poppins"/>
              <a:ea typeface="Poppins"/>
              <a:cs typeface="Poppins"/>
              <a:sym typeface="Poppins"/>
            </a:endParaRPr>
          </a:p>
          <a:p>
            <a:pPr indent="0" lvl="0" marL="0" rtl="0" algn="l">
              <a:spcBef>
                <a:spcPts val="1000"/>
              </a:spcBef>
              <a:spcAft>
                <a:spcPts val="0"/>
              </a:spcAft>
              <a:buNone/>
            </a:pPr>
            <a:r>
              <a:rPr lang="en" u="sng">
                <a:latin typeface="Poppins"/>
                <a:ea typeface="Poppins"/>
                <a:cs typeface="Poppins"/>
                <a:sym typeface="Poppins"/>
              </a:rPr>
              <a:t>Final Model Hyperparameters:</a:t>
            </a:r>
            <a:endParaRPr u="sng">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N_estimators: </a:t>
            </a:r>
            <a:r>
              <a:rPr b="1" lang="en">
                <a:latin typeface="Poppins"/>
                <a:ea typeface="Poppins"/>
                <a:cs typeface="Poppins"/>
                <a:sym typeface="Poppins"/>
              </a:rPr>
              <a:t>12 </a:t>
            </a:r>
            <a:r>
              <a:rPr lang="en">
                <a:latin typeface="Poppins"/>
                <a:ea typeface="Poppins"/>
                <a:cs typeface="Poppins"/>
                <a:sym typeface="Poppins"/>
              </a:rPr>
              <a:t>                  Criterion: </a:t>
            </a:r>
            <a:r>
              <a:rPr b="1" lang="en">
                <a:latin typeface="Poppins"/>
                <a:ea typeface="Poppins"/>
                <a:cs typeface="Poppins"/>
                <a:sym typeface="Poppins"/>
              </a:rPr>
              <a:t>gini </a:t>
            </a:r>
            <a:r>
              <a:rPr lang="en">
                <a:latin typeface="Poppins"/>
                <a:ea typeface="Poppins"/>
                <a:cs typeface="Poppins"/>
                <a:sym typeface="Poppins"/>
              </a:rPr>
              <a:t>                           Max_depth: </a:t>
            </a:r>
            <a:r>
              <a:rPr b="1" lang="en">
                <a:latin typeface="Poppins"/>
                <a:ea typeface="Poppins"/>
                <a:cs typeface="Poppins"/>
                <a:sym typeface="Poppins"/>
              </a:rPr>
              <a:t>14</a:t>
            </a:r>
            <a:endParaRPr b="1">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Min_sample_leaf: </a:t>
            </a:r>
            <a:r>
              <a:rPr b="1" lang="en">
                <a:latin typeface="Poppins"/>
                <a:ea typeface="Poppins"/>
                <a:cs typeface="Poppins"/>
                <a:sym typeface="Poppins"/>
              </a:rPr>
              <a:t>70</a:t>
            </a:r>
            <a:r>
              <a:rPr lang="en">
                <a:latin typeface="Poppins"/>
                <a:ea typeface="Poppins"/>
                <a:cs typeface="Poppins"/>
                <a:sym typeface="Poppins"/>
              </a:rPr>
              <a:t>          Min_sample_split: </a:t>
            </a:r>
            <a:r>
              <a:rPr b="1" lang="en">
                <a:latin typeface="Poppins"/>
                <a:ea typeface="Poppins"/>
                <a:cs typeface="Poppins"/>
                <a:sym typeface="Poppins"/>
              </a:rPr>
              <a:t>10 </a:t>
            </a:r>
            <a:r>
              <a:rPr lang="en">
                <a:latin typeface="Poppins"/>
                <a:ea typeface="Poppins"/>
                <a:cs typeface="Poppins"/>
                <a:sym typeface="Poppins"/>
              </a:rPr>
              <a:t>             Max_feature: </a:t>
            </a:r>
            <a:r>
              <a:rPr b="1" lang="en">
                <a:latin typeface="Poppins"/>
                <a:ea typeface="Poppins"/>
                <a:cs typeface="Poppins"/>
                <a:sym typeface="Poppins"/>
              </a:rPr>
              <a:t>auto</a:t>
            </a:r>
            <a:endParaRPr b="1">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124ab8c468a_0_11"/>
          <p:cNvSpPr txBox="1"/>
          <p:nvPr>
            <p:ph type="title"/>
          </p:nvPr>
        </p:nvSpPr>
        <p:spPr>
          <a:xfrm>
            <a:off x="344950" y="16582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 Training</a:t>
            </a:r>
            <a:endParaRPr/>
          </a:p>
        </p:txBody>
      </p:sp>
      <p:pic>
        <p:nvPicPr>
          <p:cNvPr id="866" name="Google Shape;866;g124ab8c468a_0_11"/>
          <p:cNvPicPr preferRelativeResize="0"/>
          <p:nvPr/>
        </p:nvPicPr>
        <p:blipFill>
          <a:blip r:embed="rId3">
            <a:alphaModFix/>
          </a:blip>
          <a:stretch>
            <a:fillRect/>
          </a:stretch>
        </p:blipFill>
        <p:spPr>
          <a:xfrm>
            <a:off x="241950" y="886950"/>
            <a:ext cx="7842626" cy="3774351"/>
          </a:xfrm>
          <a:prstGeom prst="rect">
            <a:avLst/>
          </a:prstGeom>
          <a:noFill/>
          <a:ln>
            <a:noFill/>
          </a:ln>
        </p:spPr>
      </p:pic>
      <p:cxnSp>
        <p:nvCxnSpPr>
          <p:cNvPr id="867" name="Google Shape;867;g124ab8c468a_0_11"/>
          <p:cNvCxnSpPr/>
          <p:nvPr/>
        </p:nvCxnSpPr>
        <p:spPr>
          <a:xfrm>
            <a:off x="241950" y="2141225"/>
            <a:ext cx="7845900" cy="14100"/>
          </a:xfrm>
          <a:prstGeom prst="straightConnector1">
            <a:avLst/>
          </a:prstGeom>
          <a:noFill/>
          <a:ln cap="flat" cmpd="sng" w="38100">
            <a:solidFill>
              <a:srgbClr val="FF0000"/>
            </a:solidFill>
            <a:prstDash val="solid"/>
            <a:round/>
            <a:headEnd len="med" w="med" type="none"/>
            <a:tailEnd len="med" w="med" type="none"/>
          </a:ln>
        </p:spPr>
      </p:cxnSp>
      <p:sp>
        <p:nvSpPr>
          <p:cNvPr id="868" name="Google Shape;868;g124ab8c468a_0_11"/>
          <p:cNvSpPr/>
          <p:nvPr/>
        </p:nvSpPr>
        <p:spPr>
          <a:xfrm>
            <a:off x="6217500" y="2016475"/>
            <a:ext cx="640800" cy="138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124ab8c468a_0_16"/>
          <p:cNvSpPr txBox="1"/>
          <p:nvPr>
            <p:ph type="title"/>
          </p:nvPr>
        </p:nvSpPr>
        <p:spPr>
          <a:xfrm>
            <a:off x="360475" y="1805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 Testing</a:t>
            </a:r>
            <a:endParaRPr/>
          </a:p>
        </p:txBody>
      </p:sp>
      <p:pic>
        <p:nvPicPr>
          <p:cNvPr id="874" name="Google Shape;874;g124ab8c468a_0_16"/>
          <p:cNvPicPr preferRelativeResize="0"/>
          <p:nvPr/>
        </p:nvPicPr>
        <p:blipFill>
          <a:blip r:embed="rId3">
            <a:alphaModFix/>
          </a:blip>
          <a:stretch>
            <a:fillRect/>
          </a:stretch>
        </p:blipFill>
        <p:spPr>
          <a:xfrm>
            <a:off x="266438" y="886789"/>
            <a:ext cx="7892077" cy="3906035"/>
          </a:xfrm>
          <a:prstGeom prst="rect">
            <a:avLst/>
          </a:prstGeom>
          <a:noFill/>
          <a:ln>
            <a:noFill/>
          </a:ln>
        </p:spPr>
      </p:pic>
      <p:cxnSp>
        <p:nvCxnSpPr>
          <p:cNvPr id="875" name="Google Shape;875;g124ab8c468a_0_16"/>
          <p:cNvCxnSpPr/>
          <p:nvPr/>
        </p:nvCxnSpPr>
        <p:spPr>
          <a:xfrm>
            <a:off x="263025" y="2184525"/>
            <a:ext cx="7897800" cy="29100"/>
          </a:xfrm>
          <a:prstGeom prst="straightConnector1">
            <a:avLst/>
          </a:prstGeom>
          <a:noFill/>
          <a:ln cap="flat" cmpd="sng" w="38100">
            <a:solidFill>
              <a:srgbClr val="FF0000"/>
            </a:solidFill>
            <a:prstDash val="solid"/>
            <a:round/>
            <a:headEnd len="med" w="med" type="none"/>
            <a:tailEnd len="med" w="med" type="none"/>
          </a:ln>
        </p:spPr>
      </p:cxnSp>
      <p:sp>
        <p:nvSpPr>
          <p:cNvPr id="876" name="Google Shape;876;g124ab8c468a_0_16"/>
          <p:cNvSpPr/>
          <p:nvPr/>
        </p:nvSpPr>
        <p:spPr>
          <a:xfrm>
            <a:off x="6326075" y="2045625"/>
            <a:ext cx="614700" cy="138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124a2383e99_0_79"/>
          <p:cNvSpPr txBox="1"/>
          <p:nvPr/>
        </p:nvSpPr>
        <p:spPr>
          <a:xfrm>
            <a:off x="3188600" y="1100825"/>
            <a:ext cx="16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882" name="Google Shape;882;g124a2383e99_0_79"/>
          <p:cNvSpPr txBox="1"/>
          <p:nvPr>
            <p:ph type="title"/>
          </p:nvPr>
        </p:nvSpPr>
        <p:spPr>
          <a:xfrm>
            <a:off x="375150" y="16582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 OOT</a:t>
            </a:r>
            <a:endParaRPr/>
          </a:p>
        </p:txBody>
      </p:sp>
      <p:pic>
        <p:nvPicPr>
          <p:cNvPr id="883" name="Google Shape;883;g124a2383e99_0_79"/>
          <p:cNvPicPr preferRelativeResize="0"/>
          <p:nvPr/>
        </p:nvPicPr>
        <p:blipFill>
          <a:blip r:embed="rId3">
            <a:alphaModFix/>
          </a:blip>
          <a:stretch>
            <a:fillRect/>
          </a:stretch>
        </p:blipFill>
        <p:spPr>
          <a:xfrm>
            <a:off x="197275" y="889825"/>
            <a:ext cx="8233550" cy="3876599"/>
          </a:xfrm>
          <a:prstGeom prst="rect">
            <a:avLst/>
          </a:prstGeom>
          <a:noFill/>
          <a:ln>
            <a:noFill/>
          </a:ln>
        </p:spPr>
      </p:pic>
      <p:cxnSp>
        <p:nvCxnSpPr>
          <p:cNvPr id="884" name="Google Shape;884;g124a2383e99_0_79"/>
          <p:cNvCxnSpPr/>
          <p:nvPr/>
        </p:nvCxnSpPr>
        <p:spPr>
          <a:xfrm flipH="1" rot="10800000">
            <a:off x="184050" y="2199100"/>
            <a:ext cx="8232600" cy="18300"/>
          </a:xfrm>
          <a:prstGeom prst="straightConnector1">
            <a:avLst/>
          </a:prstGeom>
          <a:noFill/>
          <a:ln cap="flat" cmpd="sng" w="38100">
            <a:solidFill>
              <a:srgbClr val="FF0000"/>
            </a:solidFill>
            <a:prstDash val="solid"/>
            <a:round/>
            <a:headEnd len="med" w="med" type="none"/>
            <a:tailEnd len="med" w="med" type="none"/>
          </a:ln>
        </p:spPr>
      </p:cxnSp>
      <p:sp>
        <p:nvSpPr>
          <p:cNvPr id="885" name="Google Shape;885;g124a2383e99_0_79"/>
          <p:cNvSpPr/>
          <p:nvPr/>
        </p:nvSpPr>
        <p:spPr>
          <a:xfrm>
            <a:off x="6451300" y="2053025"/>
            <a:ext cx="650100" cy="164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1251b291ca9_4_10"/>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5 Variables</a:t>
            </a:r>
            <a:endParaRPr/>
          </a:p>
        </p:txBody>
      </p:sp>
      <p:graphicFrame>
        <p:nvGraphicFramePr>
          <p:cNvPr id="891" name="Google Shape;891;g1251b291ca9_4_10"/>
          <p:cNvGraphicFramePr/>
          <p:nvPr/>
        </p:nvGraphicFramePr>
        <p:xfrm>
          <a:off x="1149100" y="1594725"/>
          <a:ext cx="3000000" cy="3000000"/>
        </p:xfrm>
        <a:graphic>
          <a:graphicData uri="http://schemas.openxmlformats.org/drawingml/2006/table">
            <a:tbl>
              <a:tblPr>
                <a:noFill/>
                <a:tableStyleId>{8FA36362-23BA-415D-AD8D-E10A2EE4D2F1}</a:tableStyleId>
              </a:tblPr>
              <a:tblGrid>
                <a:gridCol w="3185400"/>
                <a:gridCol w="3050875"/>
              </a:tblGrid>
              <a:tr h="381000">
                <a:tc>
                  <a:txBody>
                    <a:bodyPr/>
                    <a:lstStyle/>
                    <a:p>
                      <a:pPr indent="0" lvl="0" marL="0" marR="0" rtl="0" algn="ctr">
                        <a:lnSpc>
                          <a:spcPct val="100000"/>
                        </a:lnSpc>
                        <a:spcBef>
                          <a:spcPts val="0"/>
                        </a:spcBef>
                        <a:spcAft>
                          <a:spcPts val="0"/>
                        </a:spcAft>
                        <a:buClr>
                          <a:srgbClr val="000000"/>
                        </a:buClr>
                        <a:buSzPts val="2000"/>
                        <a:buFont typeface="Arial"/>
                        <a:buNone/>
                      </a:pPr>
                      <a:r>
                        <a:rPr b="1" lang="en" sz="1800">
                          <a:solidFill>
                            <a:schemeClr val="dk2"/>
                          </a:solidFill>
                          <a:latin typeface="Poppins"/>
                          <a:ea typeface="Poppins"/>
                          <a:cs typeface="Poppins"/>
                          <a:sym typeface="Poppins"/>
                        </a:rPr>
                        <a:t>Variable</a:t>
                      </a:r>
                      <a:endParaRPr b="1" sz="1800" u="none" cap="none" strike="noStrike">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 sz="1800">
                          <a:solidFill>
                            <a:schemeClr val="dk2"/>
                          </a:solidFill>
                          <a:latin typeface="Poppins"/>
                          <a:ea typeface="Poppins"/>
                          <a:cs typeface="Poppins"/>
                          <a:sym typeface="Poppins"/>
                        </a:rPr>
                        <a:t>KS Score</a:t>
                      </a:r>
                      <a:endParaRPr b="1" sz="1800" u="none" cap="none" strike="noStrike">
                        <a:solidFill>
                          <a:schemeClr val="dk2"/>
                        </a:solidFill>
                        <a:latin typeface="Poppins"/>
                        <a:ea typeface="Poppins"/>
                        <a:cs typeface="Poppins"/>
                        <a:sym typeface="Poppi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3"/>
                    </a:solidFill>
                  </a:tcPr>
                </a:tc>
              </a:tr>
              <a:tr h="381000">
                <a:tc>
                  <a:txBody>
                    <a:bodyPr/>
                    <a:lstStyle/>
                    <a:p>
                      <a:pPr indent="0" lvl="0" marL="0" rtl="0" algn="ctr">
                        <a:spcBef>
                          <a:spcPts val="0"/>
                        </a:spcBef>
                        <a:spcAft>
                          <a:spcPts val="0"/>
                        </a:spcAft>
                        <a:buNone/>
                      </a:pPr>
                      <a:r>
                        <a:rPr lang="en"/>
                        <a:t>card_zip_total_3</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0.6776</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card_merch_total_14</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0.6750</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a:t>card_state_total_7</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0.6697</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a:t>card_zip_total_0</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a:t>0.6099</a:t>
                      </a:r>
                      <a:endParaRPr b="1" sz="1600">
                        <a:solidFill>
                          <a:srgbClr val="FF0000"/>
                        </a:solidFill>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a:t>card_merch_total_0</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0.6112</a:t>
                      </a:r>
                      <a:endParaRPr sz="1600"/>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g1251b291ca9_1_31"/>
          <p:cNvPicPr preferRelativeResize="0"/>
          <p:nvPr/>
        </p:nvPicPr>
        <p:blipFill>
          <a:blip r:embed="rId3">
            <a:alphaModFix/>
          </a:blip>
          <a:stretch>
            <a:fillRect/>
          </a:stretch>
        </p:blipFill>
        <p:spPr>
          <a:xfrm>
            <a:off x="4182812" y="788925"/>
            <a:ext cx="3638376" cy="1882875"/>
          </a:xfrm>
          <a:prstGeom prst="rect">
            <a:avLst/>
          </a:prstGeom>
          <a:noFill/>
          <a:ln>
            <a:noFill/>
          </a:ln>
        </p:spPr>
      </p:pic>
      <p:pic>
        <p:nvPicPr>
          <p:cNvPr id="897" name="Google Shape;897;g1251b291ca9_1_31"/>
          <p:cNvPicPr preferRelativeResize="0"/>
          <p:nvPr/>
        </p:nvPicPr>
        <p:blipFill>
          <a:blip r:embed="rId4">
            <a:alphaModFix/>
          </a:blip>
          <a:stretch>
            <a:fillRect/>
          </a:stretch>
        </p:blipFill>
        <p:spPr>
          <a:xfrm>
            <a:off x="4162675" y="2844850"/>
            <a:ext cx="3541099" cy="1970875"/>
          </a:xfrm>
          <a:prstGeom prst="rect">
            <a:avLst/>
          </a:prstGeom>
          <a:noFill/>
          <a:ln>
            <a:noFill/>
          </a:ln>
        </p:spPr>
      </p:pic>
      <p:pic>
        <p:nvPicPr>
          <p:cNvPr id="898" name="Google Shape;898;g1251b291ca9_1_31"/>
          <p:cNvPicPr preferRelativeResize="0"/>
          <p:nvPr/>
        </p:nvPicPr>
        <p:blipFill>
          <a:blip r:embed="rId5">
            <a:alphaModFix/>
          </a:blip>
          <a:stretch>
            <a:fillRect/>
          </a:stretch>
        </p:blipFill>
        <p:spPr>
          <a:xfrm>
            <a:off x="264914" y="2671800"/>
            <a:ext cx="3359748" cy="1936675"/>
          </a:xfrm>
          <a:prstGeom prst="rect">
            <a:avLst/>
          </a:prstGeom>
          <a:noFill/>
          <a:ln>
            <a:noFill/>
          </a:ln>
        </p:spPr>
      </p:pic>
      <p:pic>
        <p:nvPicPr>
          <p:cNvPr id="899" name="Google Shape;899;g1251b291ca9_1_31"/>
          <p:cNvPicPr preferRelativeResize="0"/>
          <p:nvPr/>
        </p:nvPicPr>
        <p:blipFill>
          <a:blip r:embed="rId6">
            <a:alphaModFix/>
          </a:blip>
          <a:stretch>
            <a:fillRect/>
          </a:stretch>
        </p:blipFill>
        <p:spPr>
          <a:xfrm>
            <a:off x="207450" y="739050"/>
            <a:ext cx="3474679" cy="1780350"/>
          </a:xfrm>
          <a:prstGeom prst="rect">
            <a:avLst/>
          </a:prstGeom>
          <a:noFill/>
          <a:ln>
            <a:noFill/>
          </a:ln>
        </p:spPr>
      </p:pic>
      <p:sp>
        <p:nvSpPr>
          <p:cNvPr id="900" name="Google Shape;900;g1251b291ca9_1_31"/>
          <p:cNvSpPr txBox="1"/>
          <p:nvPr>
            <p:ph type="title"/>
          </p:nvPr>
        </p:nvSpPr>
        <p:spPr>
          <a:xfrm>
            <a:off x="256050" y="103950"/>
            <a:ext cx="86319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Dependency of Fraud Scores</a:t>
            </a:r>
            <a:endParaRPr/>
          </a:p>
        </p:txBody>
      </p:sp>
      <p:grpSp>
        <p:nvGrpSpPr>
          <p:cNvPr id="901" name="Google Shape;901;g1251b291ca9_1_31"/>
          <p:cNvGrpSpPr/>
          <p:nvPr/>
        </p:nvGrpSpPr>
        <p:grpSpPr>
          <a:xfrm>
            <a:off x="591775" y="957075"/>
            <a:ext cx="2337975" cy="3170875"/>
            <a:chOff x="591775" y="957075"/>
            <a:chExt cx="2337975" cy="3170875"/>
          </a:xfrm>
        </p:grpSpPr>
        <p:sp>
          <p:nvSpPr>
            <p:cNvPr id="902" name="Google Shape;902;g1251b291ca9_1_31"/>
            <p:cNvSpPr txBox="1"/>
            <p:nvPr/>
          </p:nvSpPr>
          <p:spPr>
            <a:xfrm>
              <a:off x="591775" y="968550"/>
              <a:ext cx="162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0000"/>
                  </a:solidFill>
                  <a:latin typeface="Poppins"/>
                  <a:ea typeface="Poppins"/>
                  <a:cs typeface="Poppins"/>
                  <a:sym typeface="Poppins"/>
                </a:rPr>
                <a:t>39 Transactions within 2 days:</a:t>
              </a:r>
              <a:endParaRPr sz="1000">
                <a:solidFill>
                  <a:srgbClr val="CC0000"/>
                </a:solidFill>
                <a:latin typeface="Poppins"/>
                <a:ea typeface="Poppins"/>
                <a:cs typeface="Poppins"/>
                <a:sym typeface="Poppins"/>
              </a:endParaRPr>
            </a:p>
            <a:p>
              <a:pPr indent="0" lvl="0" marL="0" rtl="0" algn="l">
                <a:spcBef>
                  <a:spcPts val="0"/>
                </a:spcBef>
                <a:spcAft>
                  <a:spcPts val="0"/>
                </a:spcAft>
                <a:buNone/>
              </a:pPr>
              <a:r>
                <a:rPr lang="en" sz="1000">
                  <a:solidFill>
                    <a:srgbClr val="CC0000"/>
                  </a:solidFill>
                  <a:latin typeface="Poppins"/>
                  <a:ea typeface="Poppins"/>
                  <a:cs typeface="Poppins"/>
                  <a:sym typeface="Poppins"/>
                </a:rPr>
                <a:t>18 (33%) on 7/18</a:t>
              </a:r>
              <a:endParaRPr sz="1000">
                <a:solidFill>
                  <a:srgbClr val="CC0000"/>
                </a:solidFill>
                <a:latin typeface="Poppins"/>
                <a:ea typeface="Poppins"/>
                <a:cs typeface="Poppins"/>
                <a:sym typeface="Poppins"/>
              </a:endParaRPr>
            </a:p>
            <a:p>
              <a:pPr indent="0" lvl="0" marL="0" rtl="0" algn="l">
                <a:spcBef>
                  <a:spcPts val="0"/>
                </a:spcBef>
                <a:spcAft>
                  <a:spcPts val="0"/>
                </a:spcAft>
                <a:buNone/>
              </a:pPr>
              <a:r>
                <a:rPr lang="en" sz="1000">
                  <a:solidFill>
                    <a:srgbClr val="CC0000"/>
                  </a:solidFill>
                  <a:latin typeface="Poppins"/>
                  <a:ea typeface="Poppins"/>
                  <a:cs typeface="Poppins"/>
                  <a:sym typeface="Poppins"/>
                </a:rPr>
                <a:t>21 (39%) on 7/19</a:t>
              </a:r>
              <a:endParaRPr sz="1000">
                <a:solidFill>
                  <a:srgbClr val="CC0000"/>
                </a:solidFill>
                <a:latin typeface="Poppins"/>
                <a:ea typeface="Poppins"/>
                <a:cs typeface="Poppins"/>
                <a:sym typeface="Poppins"/>
              </a:endParaRPr>
            </a:p>
          </p:txBody>
        </p:sp>
        <p:cxnSp>
          <p:nvCxnSpPr>
            <p:cNvPr id="903" name="Google Shape;903;g1251b291ca9_1_31"/>
            <p:cNvCxnSpPr/>
            <p:nvPr/>
          </p:nvCxnSpPr>
          <p:spPr>
            <a:xfrm flipH="1" rot="10800000">
              <a:off x="1139750" y="2133550"/>
              <a:ext cx="1015500" cy="1994400"/>
            </a:xfrm>
            <a:prstGeom prst="straightConnector1">
              <a:avLst/>
            </a:prstGeom>
            <a:noFill/>
            <a:ln cap="flat" cmpd="sng" w="19050">
              <a:solidFill>
                <a:srgbClr val="FF0000"/>
              </a:solidFill>
              <a:prstDash val="solid"/>
              <a:round/>
              <a:headEnd len="med" w="med" type="none"/>
              <a:tailEnd len="med" w="med" type="triangle"/>
            </a:ln>
          </p:spPr>
        </p:cxnSp>
        <p:cxnSp>
          <p:nvCxnSpPr>
            <p:cNvPr id="904" name="Google Shape;904;g1251b291ca9_1_31"/>
            <p:cNvCxnSpPr/>
            <p:nvPr/>
          </p:nvCxnSpPr>
          <p:spPr>
            <a:xfrm rot="10800000">
              <a:off x="2440450" y="957075"/>
              <a:ext cx="489300" cy="2001900"/>
            </a:xfrm>
            <a:prstGeom prst="straightConnector1">
              <a:avLst/>
            </a:prstGeom>
            <a:noFill/>
            <a:ln cap="flat" cmpd="sng" w="19050">
              <a:solidFill>
                <a:srgbClr val="FF0000"/>
              </a:solidFill>
              <a:prstDash val="solid"/>
              <a:round/>
              <a:headEnd len="med" w="med" type="none"/>
              <a:tailEnd len="med" w="med" type="triangle"/>
            </a:ln>
          </p:spPr>
        </p:cxnSp>
      </p:grpSp>
      <p:grpSp>
        <p:nvGrpSpPr>
          <p:cNvPr id="905" name="Google Shape;905;g1251b291ca9_1_31"/>
          <p:cNvGrpSpPr/>
          <p:nvPr/>
        </p:nvGrpSpPr>
        <p:grpSpPr>
          <a:xfrm>
            <a:off x="4536050" y="948813"/>
            <a:ext cx="2653150" cy="2696938"/>
            <a:chOff x="4512850" y="900838"/>
            <a:chExt cx="2653150" cy="2696938"/>
          </a:xfrm>
        </p:grpSpPr>
        <p:cxnSp>
          <p:nvCxnSpPr>
            <p:cNvPr id="906" name="Google Shape;906;g1251b291ca9_1_31"/>
            <p:cNvCxnSpPr/>
            <p:nvPr/>
          </p:nvCxnSpPr>
          <p:spPr>
            <a:xfrm rot="10800000">
              <a:off x="5953000" y="1544875"/>
              <a:ext cx="7500" cy="2052900"/>
            </a:xfrm>
            <a:prstGeom prst="straightConnector1">
              <a:avLst/>
            </a:prstGeom>
            <a:noFill/>
            <a:ln cap="flat" cmpd="sng" w="19050">
              <a:solidFill>
                <a:srgbClr val="FF0000"/>
              </a:solidFill>
              <a:prstDash val="solid"/>
              <a:round/>
              <a:headEnd len="med" w="med" type="none"/>
              <a:tailEnd len="med" w="med" type="triangle"/>
            </a:ln>
          </p:spPr>
        </p:cxnSp>
        <p:sp>
          <p:nvSpPr>
            <p:cNvPr id="907" name="Google Shape;907;g1251b291ca9_1_31"/>
            <p:cNvSpPr txBox="1"/>
            <p:nvPr/>
          </p:nvSpPr>
          <p:spPr>
            <a:xfrm>
              <a:off x="4512850" y="900838"/>
              <a:ext cx="1621800" cy="12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CC0000"/>
                  </a:solidFill>
                  <a:latin typeface="Poppins"/>
                  <a:ea typeface="Poppins"/>
                  <a:cs typeface="Poppins"/>
                  <a:sym typeface="Poppins"/>
                </a:rPr>
                <a:t>17</a:t>
              </a:r>
              <a:r>
                <a:rPr lang="en" sz="950">
                  <a:solidFill>
                    <a:srgbClr val="CC0000"/>
                  </a:solidFill>
                  <a:latin typeface="Poppins"/>
                  <a:ea typeface="Poppins"/>
                  <a:cs typeface="Poppins"/>
                  <a:sym typeface="Poppins"/>
                </a:rPr>
                <a:t> (21%) Transactions on 7/17</a:t>
              </a:r>
              <a:endParaRPr sz="950">
                <a:solidFill>
                  <a:srgbClr val="CC0000"/>
                </a:solidFill>
                <a:latin typeface="Poppins"/>
                <a:ea typeface="Poppins"/>
                <a:cs typeface="Poppins"/>
                <a:sym typeface="Poppins"/>
              </a:endParaRPr>
            </a:p>
            <a:p>
              <a:pPr indent="0" lvl="0" marL="0" rtl="0" algn="l">
                <a:spcBef>
                  <a:spcPts val="0"/>
                </a:spcBef>
                <a:spcAft>
                  <a:spcPts val="0"/>
                </a:spcAft>
                <a:buNone/>
              </a:pPr>
              <a:r>
                <a:rPr lang="en" sz="950">
                  <a:solidFill>
                    <a:srgbClr val="CC0000"/>
                  </a:solidFill>
                  <a:latin typeface="Poppins"/>
                  <a:ea typeface="Poppins"/>
                  <a:cs typeface="Poppins"/>
                  <a:sym typeface="Poppins"/>
                </a:rPr>
                <a:t>21</a:t>
              </a:r>
              <a:r>
                <a:rPr lang="en" sz="950">
                  <a:solidFill>
                    <a:srgbClr val="CC0000"/>
                  </a:solidFill>
                  <a:latin typeface="Poppins"/>
                  <a:ea typeface="Poppins"/>
                  <a:cs typeface="Poppins"/>
                  <a:sym typeface="Poppins"/>
                </a:rPr>
                <a:t> (26%) Transactions on 7/19</a:t>
              </a:r>
              <a:endParaRPr sz="950">
                <a:solidFill>
                  <a:srgbClr val="CC0000"/>
                </a:solidFill>
                <a:latin typeface="Poppins"/>
                <a:ea typeface="Poppins"/>
                <a:cs typeface="Poppins"/>
                <a:sym typeface="Poppins"/>
              </a:endParaRPr>
            </a:p>
            <a:p>
              <a:pPr indent="0" lvl="0" marL="0" rtl="0" algn="l">
                <a:spcBef>
                  <a:spcPts val="0"/>
                </a:spcBef>
                <a:spcAft>
                  <a:spcPts val="0"/>
                </a:spcAft>
                <a:buNone/>
              </a:pPr>
              <a:r>
                <a:rPr lang="en" sz="950">
                  <a:solidFill>
                    <a:srgbClr val="CC0000"/>
                  </a:solidFill>
                  <a:latin typeface="Poppins"/>
                  <a:ea typeface="Poppins"/>
                  <a:cs typeface="Poppins"/>
                  <a:sym typeface="Poppins"/>
                </a:rPr>
                <a:t>2 (2%) Transactions </a:t>
              </a:r>
              <a:endParaRPr sz="950">
                <a:solidFill>
                  <a:srgbClr val="CC0000"/>
                </a:solidFill>
                <a:latin typeface="Poppins"/>
                <a:ea typeface="Poppins"/>
                <a:cs typeface="Poppins"/>
                <a:sym typeface="Poppins"/>
              </a:endParaRPr>
            </a:p>
            <a:p>
              <a:pPr indent="0" lvl="0" marL="0" rtl="0" algn="l">
                <a:spcBef>
                  <a:spcPts val="0"/>
                </a:spcBef>
                <a:spcAft>
                  <a:spcPts val="0"/>
                </a:spcAft>
                <a:buNone/>
              </a:pPr>
              <a:r>
                <a:rPr lang="en" sz="950">
                  <a:solidFill>
                    <a:srgbClr val="CC0000"/>
                  </a:solidFill>
                  <a:latin typeface="Poppins"/>
                  <a:ea typeface="Poppins"/>
                  <a:cs typeface="Poppins"/>
                  <a:sym typeface="Poppins"/>
                </a:rPr>
                <a:t>on 7/21</a:t>
              </a:r>
              <a:endParaRPr sz="950">
                <a:solidFill>
                  <a:srgbClr val="CC0000"/>
                </a:solidFill>
                <a:latin typeface="Poppins"/>
                <a:ea typeface="Poppins"/>
                <a:cs typeface="Poppins"/>
                <a:sym typeface="Poppins"/>
              </a:endParaRPr>
            </a:p>
            <a:p>
              <a:pPr indent="0" lvl="0" marL="0" rtl="0" algn="l">
                <a:spcBef>
                  <a:spcPts val="0"/>
                </a:spcBef>
                <a:spcAft>
                  <a:spcPts val="0"/>
                </a:spcAft>
                <a:buNone/>
              </a:pPr>
              <a:r>
                <a:t/>
              </a:r>
              <a:endParaRPr sz="950">
                <a:solidFill>
                  <a:srgbClr val="CC0000"/>
                </a:solidFill>
                <a:latin typeface="Poppins"/>
                <a:ea typeface="Poppins"/>
                <a:cs typeface="Poppins"/>
                <a:sym typeface="Poppins"/>
              </a:endParaRPr>
            </a:p>
          </p:txBody>
        </p:sp>
        <p:cxnSp>
          <p:nvCxnSpPr>
            <p:cNvPr id="908" name="Google Shape;908;g1251b291ca9_1_31"/>
            <p:cNvCxnSpPr/>
            <p:nvPr/>
          </p:nvCxnSpPr>
          <p:spPr>
            <a:xfrm rot="10800000">
              <a:off x="7078100" y="1018725"/>
              <a:ext cx="87900" cy="2045700"/>
            </a:xfrm>
            <a:prstGeom prst="straightConnector1">
              <a:avLst/>
            </a:prstGeom>
            <a:noFill/>
            <a:ln cap="flat" cmpd="sng" w="19050">
              <a:solidFill>
                <a:srgbClr val="FF0000"/>
              </a:solidFill>
              <a:prstDash val="solid"/>
              <a:round/>
              <a:headEnd len="med" w="med" type="none"/>
              <a:tailEnd len="med" w="med" type="triangle"/>
            </a:ln>
          </p:spPr>
        </p:cxnSp>
        <p:cxnSp>
          <p:nvCxnSpPr>
            <p:cNvPr id="909" name="Google Shape;909;g1251b291ca9_1_31"/>
            <p:cNvCxnSpPr/>
            <p:nvPr/>
          </p:nvCxnSpPr>
          <p:spPr>
            <a:xfrm rot="10800000">
              <a:off x="6515650" y="1559250"/>
              <a:ext cx="219300" cy="20166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124d396135d_0_13"/>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Financials by Cutoff</a:t>
            </a:r>
            <a:endParaRPr/>
          </a:p>
        </p:txBody>
      </p:sp>
      <p:sp>
        <p:nvSpPr>
          <p:cNvPr id="915" name="Google Shape;915;g124d396135d_0_13"/>
          <p:cNvSpPr txBox="1"/>
          <p:nvPr>
            <p:ph idx="1" type="body"/>
          </p:nvPr>
        </p:nvSpPr>
        <p:spPr>
          <a:xfrm>
            <a:off x="5249600" y="1411525"/>
            <a:ext cx="3126300" cy="2520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400"/>
              <a:t>Assume</a:t>
            </a:r>
            <a:r>
              <a:rPr lang="en" sz="1400"/>
              <a:t> $2,000 gain for each fraud caught</a:t>
            </a:r>
            <a:endParaRPr sz="1400"/>
          </a:p>
          <a:p>
            <a:pPr indent="0" lvl="0" marL="457200" rtl="0" algn="l">
              <a:spcBef>
                <a:spcPts val="0"/>
              </a:spcBef>
              <a:spcAft>
                <a:spcPts val="0"/>
              </a:spcAft>
              <a:buNone/>
            </a:pPr>
            <a:r>
              <a:t/>
            </a:r>
            <a:endParaRPr sz="1400"/>
          </a:p>
          <a:p>
            <a:pPr indent="-336550" lvl="0" marL="457200" rtl="0" algn="l">
              <a:spcBef>
                <a:spcPts val="0"/>
              </a:spcBef>
              <a:spcAft>
                <a:spcPts val="0"/>
              </a:spcAft>
              <a:buSzPts val="1700"/>
              <a:buChar char="-"/>
            </a:pPr>
            <a:r>
              <a:rPr lang="en" sz="1400"/>
              <a:t>Assume</a:t>
            </a:r>
            <a:r>
              <a:rPr lang="en" sz="1400"/>
              <a:t> $50 loss for each false positive</a:t>
            </a:r>
            <a:endParaRPr sz="1400"/>
          </a:p>
          <a:p>
            <a:pPr indent="0" lvl="0" marL="457200" rtl="0" algn="l">
              <a:spcBef>
                <a:spcPts val="0"/>
              </a:spcBef>
              <a:spcAft>
                <a:spcPts val="0"/>
              </a:spcAft>
              <a:buNone/>
            </a:pPr>
            <a:r>
              <a:t/>
            </a:r>
            <a:endParaRPr sz="1400"/>
          </a:p>
          <a:p>
            <a:pPr indent="-336550" lvl="0" marL="457200" rtl="0" algn="l">
              <a:spcBef>
                <a:spcPts val="0"/>
              </a:spcBef>
              <a:spcAft>
                <a:spcPts val="0"/>
              </a:spcAft>
              <a:buSzPts val="1700"/>
              <a:buChar char="-"/>
            </a:pPr>
            <a:r>
              <a:rPr lang="en" sz="1400"/>
              <a:t>Recommend cutoff: </a:t>
            </a:r>
            <a:r>
              <a:rPr b="1" lang="en" sz="1400">
                <a:solidFill>
                  <a:srgbClr val="FF0000"/>
                </a:solidFill>
              </a:rPr>
              <a:t>3%</a:t>
            </a:r>
            <a:endParaRPr b="1" sz="1400">
              <a:solidFill>
                <a:srgbClr val="FF0000"/>
              </a:solidFill>
            </a:endParaRPr>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Max annualized savings:  </a:t>
            </a:r>
            <a:endParaRPr sz="1400"/>
          </a:p>
          <a:p>
            <a:pPr indent="0" lvl="0" marL="457200" rtl="0" algn="l">
              <a:spcBef>
                <a:spcPts val="0"/>
              </a:spcBef>
              <a:spcAft>
                <a:spcPts val="0"/>
              </a:spcAft>
              <a:buNone/>
            </a:pPr>
            <a:r>
              <a:rPr lang="en" sz="1400"/>
              <a:t>~ </a:t>
            </a:r>
            <a:r>
              <a:rPr b="1" lang="en" sz="1400"/>
              <a:t>$1,170,000</a:t>
            </a:r>
            <a:endParaRPr b="1" sz="1400"/>
          </a:p>
        </p:txBody>
      </p:sp>
      <p:pic>
        <p:nvPicPr>
          <p:cNvPr id="916" name="Google Shape;916;g124d396135d_0_13"/>
          <p:cNvPicPr preferRelativeResize="0"/>
          <p:nvPr/>
        </p:nvPicPr>
        <p:blipFill>
          <a:blip r:embed="rId3">
            <a:alphaModFix/>
          </a:blip>
          <a:stretch>
            <a:fillRect/>
          </a:stretch>
        </p:blipFill>
        <p:spPr>
          <a:xfrm>
            <a:off x="292325" y="1346350"/>
            <a:ext cx="5035926" cy="2995576"/>
          </a:xfrm>
          <a:prstGeom prst="rect">
            <a:avLst/>
          </a:prstGeom>
          <a:noFill/>
          <a:ln>
            <a:noFill/>
          </a:ln>
        </p:spPr>
      </p:pic>
      <p:grpSp>
        <p:nvGrpSpPr>
          <p:cNvPr id="917" name="Google Shape;917;g124d396135d_0_13"/>
          <p:cNvGrpSpPr/>
          <p:nvPr/>
        </p:nvGrpSpPr>
        <p:grpSpPr>
          <a:xfrm>
            <a:off x="1029775" y="1411525"/>
            <a:ext cx="500700" cy="2436875"/>
            <a:chOff x="1029775" y="1411525"/>
            <a:chExt cx="500700" cy="2436875"/>
          </a:xfrm>
        </p:grpSpPr>
        <p:cxnSp>
          <p:nvCxnSpPr>
            <p:cNvPr id="918" name="Google Shape;918;g124d396135d_0_13"/>
            <p:cNvCxnSpPr/>
            <p:nvPr/>
          </p:nvCxnSpPr>
          <p:spPr>
            <a:xfrm>
              <a:off x="1072425" y="1447500"/>
              <a:ext cx="0" cy="2400900"/>
            </a:xfrm>
            <a:prstGeom prst="straightConnector1">
              <a:avLst/>
            </a:prstGeom>
            <a:noFill/>
            <a:ln cap="flat" cmpd="sng" w="19050">
              <a:solidFill>
                <a:srgbClr val="FF0000"/>
              </a:solidFill>
              <a:prstDash val="dash"/>
              <a:round/>
              <a:headEnd len="med" w="med" type="none"/>
              <a:tailEnd len="med" w="med" type="none"/>
            </a:ln>
          </p:spPr>
        </p:cxnSp>
        <p:sp>
          <p:nvSpPr>
            <p:cNvPr id="919" name="Google Shape;919;g124d396135d_0_13"/>
            <p:cNvSpPr txBox="1"/>
            <p:nvPr/>
          </p:nvSpPr>
          <p:spPr>
            <a:xfrm>
              <a:off x="1029775" y="1411525"/>
              <a:ext cx="50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latin typeface="Poppins"/>
                  <a:ea typeface="Poppins"/>
                  <a:cs typeface="Poppins"/>
                  <a:sym typeface="Poppins"/>
                </a:rPr>
                <a:t>3%</a:t>
              </a:r>
              <a:endParaRPr b="1" sz="1300">
                <a:solidFill>
                  <a:srgbClr val="FF0000"/>
                </a:solidFill>
                <a:latin typeface="Poppins"/>
                <a:ea typeface="Poppins"/>
                <a:cs typeface="Poppins"/>
                <a:sym typeface="Poppi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124a2383e99_0_8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925" name="Google Shape;925;g124a2383e99_0_84"/>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lnSpc>
                <a:spcPct val="150000"/>
              </a:lnSpc>
              <a:spcBef>
                <a:spcPts val="0"/>
              </a:spcBef>
              <a:spcAft>
                <a:spcPts val="0"/>
              </a:spcAft>
              <a:buNone/>
            </a:pPr>
            <a:r>
              <a:rPr lang="en" sz="1800"/>
              <a:t>Our model can eliminate </a:t>
            </a:r>
            <a:r>
              <a:rPr b="1" lang="en" sz="1800">
                <a:solidFill>
                  <a:srgbClr val="FF9900"/>
                </a:solidFill>
              </a:rPr>
              <a:t>58.1%</a:t>
            </a:r>
            <a:r>
              <a:rPr lang="en" sz="1800"/>
              <a:t> of the fraud </a:t>
            </a:r>
            <a:endParaRPr sz="1800"/>
          </a:p>
          <a:p>
            <a:pPr indent="0" lvl="0" marL="0" rtl="0" algn="ctr">
              <a:spcBef>
                <a:spcPts val="0"/>
              </a:spcBef>
              <a:spcAft>
                <a:spcPts val="0"/>
              </a:spcAft>
              <a:buNone/>
            </a:pPr>
            <a:r>
              <a:rPr lang="en" sz="1800"/>
              <a:t>by declining </a:t>
            </a:r>
            <a:r>
              <a:rPr b="1" lang="en" sz="1800">
                <a:solidFill>
                  <a:srgbClr val="FF9900"/>
                </a:solidFill>
              </a:rPr>
              <a:t>3%</a:t>
            </a:r>
            <a:r>
              <a:rPr lang="en" sz="1800"/>
              <a:t> of transactions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1251b291ca9_0_4621"/>
          <p:cNvSpPr txBox="1"/>
          <p:nvPr>
            <p:ph type="title"/>
          </p:nvPr>
        </p:nvSpPr>
        <p:spPr>
          <a:xfrm>
            <a:off x="720000" y="84100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Areas to Improve</a:t>
            </a:r>
            <a:endParaRPr/>
          </a:p>
        </p:txBody>
      </p:sp>
      <p:grpSp>
        <p:nvGrpSpPr>
          <p:cNvPr id="931" name="Google Shape;931;g1251b291ca9_0_4621"/>
          <p:cNvGrpSpPr/>
          <p:nvPr/>
        </p:nvGrpSpPr>
        <p:grpSpPr>
          <a:xfrm>
            <a:off x="720935" y="1940100"/>
            <a:ext cx="6147520" cy="674450"/>
            <a:chOff x="943723" y="3098500"/>
            <a:chExt cx="2379900" cy="674450"/>
          </a:xfrm>
        </p:grpSpPr>
        <p:sp>
          <p:nvSpPr>
            <p:cNvPr id="932" name="Google Shape;932;g1251b291ca9_0_4621"/>
            <p:cNvSpPr/>
            <p:nvPr/>
          </p:nvSpPr>
          <p:spPr>
            <a:xfrm>
              <a:off x="943723" y="309850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1251b291ca9_0_4621"/>
            <p:cNvSpPr/>
            <p:nvPr/>
          </p:nvSpPr>
          <p:spPr>
            <a:xfrm>
              <a:off x="1632122" y="309851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1251b291ca9_0_4621"/>
            <p:cNvSpPr/>
            <p:nvPr/>
          </p:nvSpPr>
          <p:spPr>
            <a:xfrm>
              <a:off x="943723" y="309851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1251b291ca9_0_4621"/>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sp>
          <p:nvSpPr>
            <p:cNvPr id="936" name="Google Shape;936;g1251b291ca9_0_4621"/>
            <p:cNvSpPr/>
            <p:nvPr/>
          </p:nvSpPr>
          <p:spPr>
            <a:xfrm>
              <a:off x="1704725" y="309855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Ask domain experts for opinions and advice</a:t>
              </a:r>
              <a:endParaRPr b="1" sz="1600">
                <a:solidFill>
                  <a:schemeClr val="lt1"/>
                </a:solidFill>
                <a:latin typeface="Roboto"/>
                <a:ea typeface="Roboto"/>
                <a:cs typeface="Roboto"/>
                <a:sym typeface="Roboto"/>
              </a:endParaRPr>
            </a:p>
          </p:txBody>
        </p:sp>
      </p:grpSp>
      <p:grpSp>
        <p:nvGrpSpPr>
          <p:cNvPr id="937" name="Google Shape;937;g1251b291ca9_0_4621"/>
          <p:cNvGrpSpPr/>
          <p:nvPr/>
        </p:nvGrpSpPr>
        <p:grpSpPr>
          <a:xfrm>
            <a:off x="720935" y="2625375"/>
            <a:ext cx="6147520" cy="674450"/>
            <a:chOff x="943723" y="3783775"/>
            <a:chExt cx="2379900" cy="674450"/>
          </a:xfrm>
        </p:grpSpPr>
        <p:sp>
          <p:nvSpPr>
            <p:cNvPr id="938" name="Google Shape;938;g1251b291ca9_0_4621"/>
            <p:cNvSpPr/>
            <p:nvPr/>
          </p:nvSpPr>
          <p:spPr>
            <a:xfrm>
              <a:off x="943723" y="3783775"/>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1251b291ca9_0_4621"/>
            <p:cNvSpPr/>
            <p:nvPr/>
          </p:nvSpPr>
          <p:spPr>
            <a:xfrm>
              <a:off x="1632122" y="3783788"/>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1251b291ca9_0_4621"/>
            <p:cNvSpPr/>
            <p:nvPr/>
          </p:nvSpPr>
          <p:spPr>
            <a:xfrm>
              <a:off x="943723" y="3783788"/>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1251b291ca9_0_462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sp>
          <p:nvSpPr>
            <p:cNvPr id="942" name="Google Shape;942;g1251b291ca9_0_462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Balance Data: Fraud vs Good distribution (1%)</a:t>
              </a:r>
              <a:endParaRPr b="1" sz="1600">
                <a:solidFill>
                  <a:srgbClr val="FFFFFF"/>
                </a:solidFill>
                <a:latin typeface="Roboto"/>
                <a:ea typeface="Roboto"/>
                <a:cs typeface="Roboto"/>
                <a:sym typeface="Roboto"/>
              </a:endParaRPr>
            </a:p>
          </p:txBody>
        </p:sp>
      </p:grpSp>
      <p:grpSp>
        <p:nvGrpSpPr>
          <p:cNvPr id="943" name="Google Shape;943;g1251b291ca9_0_4621"/>
          <p:cNvGrpSpPr/>
          <p:nvPr/>
        </p:nvGrpSpPr>
        <p:grpSpPr>
          <a:xfrm>
            <a:off x="720915" y="3310650"/>
            <a:ext cx="6147520" cy="674450"/>
            <a:chOff x="943723" y="4469050"/>
            <a:chExt cx="2379900" cy="674450"/>
          </a:xfrm>
        </p:grpSpPr>
        <p:sp>
          <p:nvSpPr>
            <p:cNvPr id="944" name="Google Shape;944;g1251b291ca9_0_4621"/>
            <p:cNvSpPr/>
            <p:nvPr/>
          </p:nvSpPr>
          <p:spPr>
            <a:xfrm>
              <a:off x="943723" y="4469050"/>
              <a:ext cx="2379900" cy="674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1251b291ca9_0_4621"/>
            <p:cNvSpPr/>
            <p:nvPr/>
          </p:nvSpPr>
          <p:spPr>
            <a:xfrm>
              <a:off x="1632122" y="4469063"/>
              <a:ext cx="674400" cy="674400"/>
            </a:xfrm>
            <a:prstGeom prst="rtTriangl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1251b291ca9_0_4621"/>
            <p:cNvSpPr/>
            <p:nvPr/>
          </p:nvSpPr>
          <p:spPr>
            <a:xfrm>
              <a:off x="943723" y="4469063"/>
              <a:ext cx="687600" cy="674400"/>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1251b291ca9_0_4621"/>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sp>
          <p:nvSpPr>
            <p:cNvPr id="948" name="Google Shape;948;g1251b291ca9_0_4621"/>
            <p:cNvSpPr/>
            <p:nvPr/>
          </p:nvSpPr>
          <p:spPr>
            <a:xfrm>
              <a:off x="1704725" y="4469100"/>
              <a:ext cx="1488600" cy="6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More models for model algorithms</a:t>
              </a:r>
              <a:endParaRPr b="1" sz="1600">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24a2383e99_2_164"/>
          <p:cNvSpPr txBox="1"/>
          <p:nvPr>
            <p:ph type="title"/>
          </p:nvPr>
        </p:nvSpPr>
        <p:spPr>
          <a:xfrm>
            <a:off x="0" y="330225"/>
            <a:ext cx="86142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of Credit Card Transaction Fraud</a:t>
            </a:r>
            <a:endParaRPr/>
          </a:p>
        </p:txBody>
      </p:sp>
      <p:sp>
        <p:nvSpPr>
          <p:cNvPr id="483" name="Google Shape;483;g124a2383e99_2_164"/>
          <p:cNvSpPr txBox="1"/>
          <p:nvPr>
            <p:ph idx="1" type="body"/>
          </p:nvPr>
        </p:nvSpPr>
        <p:spPr>
          <a:xfrm>
            <a:off x="720000" y="1466850"/>
            <a:ext cx="5814300" cy="2316900"/>
          </a:xfrm>
          <a:prstGeom prst="rect">
            <a:avLst/>
          </a:prstGeom>
          <a:noFill/>
          <a:ln>
            <a:noFill/>
          </a:ln>
        </p:spPr>
        <p:txBody>
          <a:bodyPr anchorCtr="0" anchor="t" bIns="91425" lIns="91425" spcFirstLastPara="1" rIns="91425" wrap="square" tIns="91425">
            <a:noAutofit/>
          </a:bodyPr>
          <a:lstStyle/>
          <a:p>
            <a:pPr indent="-317500" lvl="0" marL="241300" rtl="0" algn="l">
              <a:lnSpc>
                <a:spcPct val="115000"/>
              </a:lnSpc>
              <a:spcBef>
                <a:spcPts val="1200"/>
              </a:spcBef>
              <a:spcAft>
                <a:spcPts val="0"/>
              </a:spcAft>
              <a:buClr>
                <a:schemeClr val="accent2"/>
              </a:buClr>
              <a:buSzPts val="3200"/>
              <a:buFont typeface="Poppins"/>
              <a:buChar char="●"/>
            </a:pPr>
            <a:r>
              <a:rPr lang="en" sz="2300">
                <a:solidFill>
                  <a:schemeClr val="dk1"/>
                </a:solidFill>
              </a:rPr>
              <a:t>Lost or stolen credit cards</a:t>
            </a:r>
            <a:endParaRPr sz="2300">
              <a:solidFill>
                <a:schemeClr val="dk1"/>
              </a:solidFill>
            </a:endParaRPr>
          </a:p>
          <a:p>
            <a:pPr indent="-317500" lvl="0" marL="241300" rtl="0" algn="l">
              <a:lnSpc>
                <a:spcPct val="115000"/>
              </a:lnSpc>
              <a:spcBef>
                <a:spcPts val="0"/>
              </a:spcBef>
              <a:spcAft>
                <a:spcPts val="0"/>
              </a:spcAft>
              <a:buClr>
                <a:schemeClr val="accent2"/>
              </a:buClr>
              <a:buSzPts val="3200"/>
              <a:buFont typeface="Poppins"/>
              <a:buChar char="●"/>
            </a:pPr>
            <a:r>
              <a:rPr lang="en" sz="2300">
                <a:solidFill>
                  <a:schemeClr val="dk1"/>
                </a:solidFill>
              </a:rPr>
              <a:t>“Card-not-present” fraud</a:t>
            </a:r>
            <a:endParaRPr sz="2300">
              <a:solidFill>
                <a:schemeClr val="dk1"/>
              </a:solidFill>
            </a:endParaRPr>
          </a:p>
          <a:p>
            <a:pPr indent="-317500" lvl="0" marL="241300" rtl="0" algn="l">
              <a:lnSpc>
                <a:spcPct val="115000"/>
              </a:lnSpc>
              <a:spcBef>
                <a:spcPts val="0"/>
              </a:spcBef>
              <a:spcAft>
                <a:spcPts val="0"/>
              </a:spcAft>
              <a:buClr>
                <a:schemeClr val="accent2"/>
              </a:buClr>
              <a:buSzPts val="3200"/>
              <a:buFont typeface="Poppins"/>
              <a:buChar char="●"/>
            </a:pPr>
            <a:r>
              <a:rPr lang="en" sz="2300">
                <a:solidFill>
                  <a:schemeClr val="dk1"/>
                </a:solidFill>
              </a:rPr>
              <a:t>Phishing</a:t>
            </a:r>
            <a:endParaRPr sz="2300">
              <a:solidFill>
                <a:schemeClr val="dk1"/>
              </a:solidFill>
            </a:endParaRPr>
          </a:p>
          <a:p>
            <a:pPr indent="-317500" lvl="0" marL="241300" rtl="0" algn="l">
              <a:lnSpc>
                <a:spcPct val="115000"/>
              </a:lnSpc>
              <a:spcBef>
                <a:spcPts val="0"/>
              </a:spcBef>
              <a:spcAft>
                <a:spcPts val="0"/>
              </a:spcAft>
              <a:buClr>
                <a:schemeClr val="accent2"/>
              </a:buClr>
              <a:buSzPts val="3200"/>
              <a:buFont typeface="Poppins"/>
              <a:buChar char="●"/>
            </a:pPr>
            <a:r>
              <a:rPr lang="en" sz="2300">
                <a:solidFill>
                  <a:schemeClr val="dk1"/>
                </a:solidFill>
              </a:rPr>
              <a:t>Card skimming</a:t>
            </a:r>
            <a:endParaRPr sz="2300">
              <a:solidFill>
                <a:schemeClr val="dk1"/>
              </a:solidFill>
            </a:endParaRPr>
          </a:p>
          <a:p>
            <a:pPr indent="-317500" lvl="0" marL="241300" rtl="0" algn="l">
              <a:lnSpc>
                <a:spcPct val="115000"/>
              </a:lnSpc>
              <a:spcBef>
                <a:spcPts val="0"/>
              </a:spcBef>
              <a:spcAft>
                <a:spcPts val="0"/>
              </a:spcAft>
              <a:buClr>
                <a:schemeClr val="accent2"/>
              </a:buClr>
              <a:buSzPts val="3200"/>
              <a:buChar char="●"/>
            </a:pPr>
            <a:r>
              <a:rPr lang="en" sz="2300">
                <a:solidFill>
                  <a:schemeClr val="dk1"/>
                </a:solidFill>
              </a:rPr>
              <a:t>Online account hacked</a:t>
            </a:r>
            <a:endParaRPr sz="2300">
              <a:solidFill>
                <a:schemeClr val="dk1"/>
              </a:solidFill>
            </a:endParaRPr>
          </a:p>
          <a:p>
            <a:pPr indent="0" lvl="0" marL="457200" rtl="0" algn="l">
              <a:lnSpc>
                <a:spcPct val="115000"/>
              </a:lnSpc>
              <a:spcBef>
                <a:spcPts val="0"/>
              </a:spcBef>
              <a:spcAft>
                <a:spcPts val="0"/>
              </a:spcAft>
              <a:buNone/>
            </a:pPr>
            <a:r>
              <a:t/>
            </a:r>
            <a:endParaRPr sz="2300">
              <a:solidFill>
                <a:schemeClr val="dk1"/>
              </a:solidFill>
            </a:endParaRPr>
          </a:p>
          <a:p>
            <a:pPr indent="0" lvl="0" marL="457200" rtl="0" algn="l">
              <a:lnSpc>
                <a:spcPct val="115000"/>
              </a:lnSpc>
              <a:spcBef>
                <a:spcPts val="0"/>
              </a:spcBef>
              <a:spcAft>
                <a:spcPts val="0"/>
              </a:spcAft>
              <a:buNone/>
            </a:pPr>
            <a:r>
              <a:t/>
            </a:r>
            <a:endParaRPr sz="2300">
              <a:solidFill>
                <a:schemeClr val="dk1"/>
              </a:solidFill>
            </a:endParaRPr>
          </a:p>
        </p:txBody>
      </p:sp>
      <p:grpSp>
        <p:nvGrpSpPr>
          <p:cNvPr id="484" name="Google Shape;484;g124a2383e99_2_164"/>
          <p:cNvGrpSpPr/>
          <p:nvPr/>
        </p:nvGrpSpPr>
        <p:grpSpPr>
          <a:xfrm>
            <a:off x="5128503" y="2478155"/>
            <a:ext cx="2575501" cy="2316963"/>
            <a:chOff x="2895165" y="2694611"/>
            <a:chExt cx="1928059" cy="1603878"/>
          </a:xfrm>
        </p:grpSpPr>
        <p:sp>
          <p:nvSpPr>
            <p:cNvPr id="485" name="Google Shape;485;g124a2383e99_2_164"/>
            <p:cNvSpPr/>
            <p:nvPr/>
          </p:nvSpPr>
          <p:spPr>
            <a:xfrm>
              <a:off x="4219893" y="4167641"/>
              <a:ext cx="42957" cy="1204"/>
            </a:xfrm>
            <a:custGeom>
              <a:rect b="b" l="l" r="r" t="t"/>
              <a:pathLst>
                <a:path extrusionOk="0" h="101" w="3603">
                  <a:moveTo>
                    <a:pt x="0" y="0"/>
                  </a:moveTo>
                  <a:lnTo>
                    <a:pt x="0" y="100"/>
                  </a:lnTo>
                  <a:lnTo>
                    <a:pt x="3603" y="100"/>
                  </a:lnTo>
                  <a:lnTo>
                    <a:pt x="36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24a2383e99_2_164"/>
            <p:cNvSpPr/>
            <p:nvPr/>
          </p:nvSpPr>
          <p:spPr>
            <a:xfrm>
              <a:off x="4587757" y="4107983"/>
              <a:ext cx="95463" cy="1204"/>
            </a:xfrm>
            <a:custGeom>
              <a:rect b="b" l="l" r="r" t="t"/>
              <a:pathLst>
                <a:path extrusionOk="0" h="101" w="8007">
                  <a:moveTo>
                    <a:pt x="0" y="1"/>
                  </a:moveTo>
                  <a:lnTo>
                    <a:pt x="0" y="101"/>
                  </a:lnTo>
                  <a:lnTo>
                    <a:pt x="8006" y="101"/>
                  </a:lnTo>
                  <a:lnTo>
                    <a:pt x="80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124a2383e99_2_164"/>
            <p:cNvSpPr/>
            <p:nvPr/>
          </p:nvSpPr>
          <p:spPr>
            <a:xfrm>
              <a:off x="3514376" y="3304258"/>
              <a:ext cx="44554" cy="22283"/>
            </a:xfrm>
            <a:custGeom>
              <a:rect b="b" l="l" r="r" t="t"/>
              <a:pathLst>
                <a:path extrusionOk="0" h="1869" w="3737">
                  <a:moveTo>
                    <a:pt x="0" y="1"/>
                  </a:moveTo>
                  <a:lnTo>
                    <a:pt x="1868" y="1869"/>
                  </a:lnTo>
                  <a:lnTo>
                    <a:pt x="373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24a2383e99_2_164"/>
            <p:cNvSpPr/>
            <p:nvPr/>
          </p:nvSpPr>
          <p:spPr>
            <a:xfrm>
              <a:off x="2895165" y="4185929"/>
              <a:ext cx="1928059" cy="112560"/>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124a2383e99_2_164"/>
            <p:cNvSpPr/>
            <p:nvPr/>
          </p:nvSpPr>
          <p:spPr>
            <a:xfrm>
              <a:off x="3768906" y="2922478"/>
              <a:ext cx="779898" cy="1320381"/>
            </a:xfrm>
            <a:custGeom>
              <a:rect b="b" l="l" r="r" t="t"/>
              <a:pathLst>
                <a:path extrusionOk="0" h="110747" w="65414">
                  <a:moveTo>
                    <a:pt x="46733" y="1"/>
                  </a:moveTo>
                  <a:lnTo>
                    <a:pt x="6972" y="55374"/>
                  </a:lnTo>
                  <a:lnTo>
                    <a:pt x="0" y="65081"/>
                  </a:lnTo>
                  <a:lnTo>
                    <a:pt x="0" y="110747"/>
                  </a:lnTo>
                  <a:lnTo>
                    <a:pt x="65413" y="110747"/>
                  </a:lnTo>
                  <a:lnTo>
                    <a:pt x="65413" y="7640"/>
                  </a:lnTo>
                  <a:lnTo>
                    <a:pt x="4673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124a2383e99_2_164"/>
            <p:cNvSpPr/>
            <p:nvPr/>
          </p:nvSpPr>
          <p:spPr>
            <a:xfrm>
              <a:off x="3836911" y="3831200"/>
              <a:ext cx="268054" cy="254533"/>
            </a:xfrm>
            <a:custGeom>
              <a:rect b="b" l="l" r="r" t="t"/>
              <a:pathLst>
                <a:path extrusionOk="0" h="21349" w="22483">
                  <a:moveTo>
                    <a:pt x="22083" y="367"/>
                  </a:moveTo>
                  <a:lnTo>
                    <a:pt x="22083" y="20949"/>
                  </a:lnTo>
                  <a:lnTo>
                    <a:pt x="367" y="20949"/>
                  </a:lnTo>
                  <a:lnTo>
                    <a:pt x="400" y="367"/>
                  </a:lnTo>
                  <a:close/>
                  <a:moveTo>
                    <a:pt x="0" y="0"/>
                  </a:moveTo>
                  <a:lnTo>
                    <a:pt x="0" y="21349"/>
                  </a:lnTo>
                  <a:lnTo>
                    <a:pt x="22483" y="21349"/>
                  </a:lnTo>
                  <a:lnTo>
                    <a:pt x="224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124a2383e99_2_164"/>
            <p:cNvSpPr/>
            <p:nvPr/>
          </p:nvSpPr>
          <p:spPr>
            <a:xfrm>
              <a:off x="3735500" y="2901411"/>
              <a:ext cx="645079" cy="836375"/>
            </a:xfrm>
            <a:custGeom>
              <a:rect b="b" l="l" r="r" t="t"/>
              <a:pathLst>
                <a:path extrusionOk="0" h="70151" w="54106">
                  <a:moveTo>
                    <a:pt x="22316" y="0"/>
                  </a:moveTo>
                  <a:cubicBezTo>
                    <a:pt x="22316" y="0"/>
                    <a:pt x="0" y="44732"/>
                    <a:pt x="0" y="53638"/>
                  </a:cubicBezTo>
                  <a:lnTo>
                    <a:pt x="0" y="67415"/>
                  </a:lnTo>
                  <a:cubicBezTo>
                    <a:pt x="0" y="68916"/>
                    <a:pt x="1234" y="70150"/>
                    <a:pt x="2735" y="70150"/>
                  </a:cubicBezTo>
                  <a:lnTo>
                    <a:pt x="39628" y="70150"/>
                  </a:lnTo>
                  <a:cubicBezTo>
                    <a:pt x="41163" y="70150"/>
                    <a:pt x="42364" y="68916"/>
                    <a:pt x="42364" y="67415"/>
                  </a:cubicBezTo>
                  <a:lnTo>
                    <a:pt x="42364" y="53272"/>
                  </a:lnTo>
                  <a:cubicBezTo>
                    <a:pt x="42364" y="41230"/>
                    <a:pt x="54105" y="1768"/>
                    <a:pt x="54105" y="1768"/>
                  </a:cubicBezTo>
                  <a:lnTo>
                    <a:pt x="521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124a2383e99_2_164"/>
            <p:cNvSpPr/>
            <p:nvPr/>
          </p:nvSpPr>
          <p:spPr>
            <a:xfrm>
              <a:off x="3830151" y="3003214"/>
              <a:ext cx="453782" cy="373448"/>
            </a:xfrm>
            <a:custGeom>
              <a:rect b="b" l="l" r="r" t="t"/>
              <a:pathLst>
                <a:path extrusionOk="0" h="31323" w="38061">
                  <a:moveTo>
                    <a:pt x="14444" y="1"/>
                  </a:moveTo>
                  <a:lnTo>
                    <a:pt x="0" y="31323"/>
                  </a:lnTo>
                  <a:lnTo>
                    <a:pt x="28020" y="31323"/>
                  </a:lnTo>
                  <a:lnTo>
                    <a:pt x="3806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124a2383e99_2_164"/>
            <p:cNvSpPr/>
            <p:nvPr/>
          </p:nvSpPr>
          <p:spPr>
            <a:xfrm>
              <a:off x="4002346" y="3003214"/>
              <a:ext cx="281586" cy="67219"/>
            </a:xfrm>
            <a:custGeom>
              <a:rect b="b" l="l" r="r" t="t"/>
              <a:pathLst>
                <a:path extrusionOk="0" h="5638" w="23618">
                  <a:moveTo>
                    <a:pt x="1" y="1"/>
                  </a:moveTo>
                  <a:lnTo>
                    <a:pt x="3837" y="5638"/>
                  </a:lnTo>
                  <a:lnTo>
                    <a:pt x="21850" y="5638"/>
                  </a:lnTo>
                  <a:lnTo>
                    <a:pt x="2361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124a2383e99_2_164"/>
            <p:cNvSpPr/>
            <p:nvPr/>
          </p:nvSpPr>
          <p:spPr>
            <a:xfrm>
              <a:off x="3858384" y="3400504"/>
              <a:ext cx="209598" cy="89490"/>
            </a:xfrm>
            <a:custGeom>
              <a:rect b="b" l="l" r="r" t="t"/>
              <a:pathLst>
                <a:path extrusionOk="0" h="7506" w="17580">
                  <a:moveTo>
                    <a:pt x="1902" y="0"/>
                  </a:moveTo>
                  <a:lnTo>
                    <a:pt x="0" y="7506"/>
                  </a:lnTo>
                  <a:lnTo>
                    <a:pt x="15678" y="7506"/>
                  </a:lnTo>
                  <a:lnTo>
                    <a:pt x="1758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124a2383e99_2_164"/>
            <p:cNvSpPr/>
            <p:nvPr/>
          </p:nvSpPr>
          <p:spPr>
            <a:xfrm>
              <a:off x="3882646" y="3412033"/>
              <a:ext cx="168238" cy="63642"/>
            </a:xfrm>
            <a:custGeom>
              <a:rect b="b" l="l" r="r" t="t"/>
              <a:pathLst>
                <a:path extrusionOk="0" h="5338" w="14111">
                  <a:moveTo>
                    <a:pt x="901" y="1"/>
                  </a:moveTo>
                  <a:cubicBezTo>
                    <a:pt x="667" y="1"/>
                    <a:pt x="467" y="168"/>
                    <a:pt x="434" y="401"/>
                  </a:cubicBezTo>
                  <a:lnTo>
                    <a:pt x="67" y="1902"/>
                  </a:lnTo>
                  <a:cubicBezTo>
                    <a:pt x="0" y="2169"/>
                    <a:pt x="200" y="2402"/>
                    <a:pt x="434" y="2402"/>
                  </a:cubicBezTo>
                  <a:lnTo>
                    <a:pt x="3836" y="2402"/>
                  </a:lnTo>
                  <a:cubicBezTo>
                    <a:pt x="4103" y="2402"/>
                    <a:pt x="4270" y="2636"/>
                    <a:pt x="4237" y="2869"/>
                  </a:cubicBezTo>
                  <a:lnTo>
                    <a:pt x="3803" y="4871"/>
                  </a:lnTo>
                  <a:cubicBezTo>
                    <a:pt x="3736" y="5104"/>
                    <a:pt x="3936" y="5338"/>
                    <a:pt x="4170" y="5338"/>
                  </a:cubicBezTo>
                  <a:lnTo>
                    <a:pt x="7506" y="5338"/>
                  </a:lnTo>
                  <a:cubicBezTo>
                    <a:pt x="7906" y="5338"/>
                    <a:pt x="8206" y="5071"/>
                    <a:pt x="8306" y="4704"/>
                  </a:cubicBezTo>
                  <a:lnTo>
                    <a:pt x="8673" y="3036"/>
                  </a:lnTo>
                  <a:cubicBezTo>
                    <a:pt x="8740" y="2669"/>
                    <a:pt x="9073" y="2402"/>
                    <a:pt x="9440" y="2402"/>
                  </a:cubicBezTo>
                  <a:lnTo>
                    <a:pt x="12976" y="2402"/>
                  </a:lnTo>
                  <a:cubicBezTo>
                    <a:pt x="13343" y="2402"/>
                    <a:pt x="13643" y="2136"/>
                    <a:pt x="13743" y="1769"/>
                  </a:cubicBezTo>
                  <a:lnTo>
                    <a:pt x="14077" y="301"/>
                  </a:lnTo>
                  <a:cubicBezTo>
                    <a:pt x="14110" y="168"/>
                    <a:pt x="14010" y="1"/>
                    <a:pt x="138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124a2383e99_2_164"/>
            <p:cNvSpPr/>
            <p:nvPr/>
          </p:nvSpPr>
          <p:spPr>
            <a:xfrm>
              <a:off x="3939110" y="3070418"/>
              <a:ext cx="323744" cy="271642"/>
            </a:xfrm>
            <a:custGeom>
              <a:rect b="b" l="l" r="r" t="t"/>
              <a:pathLst>
                <a:path extrusionOk="0" h="22784" w="27154">
                  <a:moveTo>
                    <a:pt x="9141" y="1"/>
                  </a:moveTo>
                  <a:lnTo>
                    <a:pt x="1" y="22784"/>
                  </a:lnTo>
                  <a:lnTo>
                    <a:pt x="19815" y="22784"/>
                  </a:lnTo>
                  <a:lnTo>
                    <a:pt x="271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124a2383e99_2_164"/>
            <p:cNvSpPr/>
            <p:nvPr/>
          </p:nvSpPr>
          <p:spPr>
            <a:xfrm>
              <a:off x="4002346" y="3097470"/>
              <a:ext cx="251756" cy="135618"/>
            </a:xfrm>
            <a:custGeom>
              <a:rect b="b" l="l" r="r" t="t"/>
              <a:pathLst>
                <a:path extrusionOk="0" h="11375" w="21116">
                  <a:moveTo>
                    <a:pt x="4604" y="0"/>
                  </a:moveTo>
                  <a:lnTo>
                    <a:pt x="1" y="11375"/>
                  </a:lnTo>
                  <a:lnTo>
                    <a:pt x="17313" y="11375"/>
                  </a:lnTo>
                  <a:lnTo>
                    <a:pt x="211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124a2383e99_2_164"/>
            <p:cNvSpPr/>
            <p:nvPr/>
          </p:nvSpPr>
          <p:spPr>
            <a:xfrm>
              <a:off x="4002346" y="3097470"/>
              <a:ext cx="80346" cy="135618"/>
            </a:xfrm>
            <a:custGeom>
              <a:rect b="b" l="l" r="r" t="t"/>
              <a:pathLst>
                <a:path extrusionOk="0" h="11375" w="6739">
                  <a:moveTo>
                    <a:pt x="4604" y="0"/>
                  </a:moveTo>
                  <a:lnTo>
                    <a:pt x="1" y="11375"/>
                  </a:lnTo>
                  <a:lnTo>
                    <a:pt x="2369" y="11375"/>
                  </a:lnTo>
                  <a:lnTo>
                    <a:pt x="67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124a2383e99_2_164"/>
            <p:cNvSpPr/>
            <p:nvPr/>
          </p:nvSpPr>
          <p:spPr>
            <a:xfrm>
              <a:off x="3980480" y="3265284"/>
              <a:ext cx="114539" cy="29043"/>
            </a:xfrm>
            <a:custGeom>
              <a:rect b="b" l="l" r="r" t="t"/>
              <a:pathLst>
                <a:path extrusionOk="0" h="2436" w="9607">
                  <a:moveTo>
                    <a:pt x="867" y="1"/>
                  </a:moveTo>
                  <a:lnTo>
                    <a:pt x="0" y="2436"/>
                  </a:lnTo>
                  <a:lnTo>
                    <a:pt x="8940" y="2436"/>
                  </a:lnTo>
                  <a:lnTo>
                    <a:pt x="960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124a2383e99_2_164"/>
            <p:cNvSpPr/>
            <p:nvPr/>
          </p:nvSpPr>
          <p:spPr>
            <a:xfrm>
              <a:off x="3989219" y="3276420"/>
              <a:ext cx="97455" cy="3601"/>
            </a:xfrm>
            <a:custGeom>
              <a:rect b="b" l="l" r="r" t="t"/>
              <a:pathLst>
                <a:path extrusionOk="0" h="302" w="8174">
                  <a:moveTo>
                    <a:pt x="101" y="1"/>
                  </a:moveTo>
                  <a:lnTo>
                    <a:pt x="1" y="301"/>
                  </a:lnTo>
                  <a:lnTo>
                    <a:pt x="8107" y="301"/>
                  </a:lnTo>
                  <a:lnTo>
                    <a:pt x="81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124a2383e99_2_164"/>
            <p:cNvSpPr/>
            <p:nvPr/>
          </p:nvSpPr>
          <p:spPr>
            <a:xfrm>
              <a:off x="4127221" y="3265284"/>
              <a:ext cx="72799" cy="29043"/>
            </a:xfrm>
            <a:custGeom>
              <a:rect b="b" l="l" r="r" t="t"/>
              <a:pathLst>
                <a:path extrusionOk="0" h="2436" w="6106">
                  <a:moveTo>
                    <a:pt x="868" y="1"/>
                  </a:moveTo>
                  <a:lnTo>
                    <a:pt x="1" y="2436"/>
                  </a:lnTo>
                  <a:lnTo>
                    <a:pt x="5405" y="2436"/>
                  </a:lnTo>
                  <a:lnTo>
                    <a:pt x="61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124a2383e99_2_164"/>
            <p:cNvSpPr/>
            <p:nvPr/>
          </p:nvSpPr>
          <p:spPr>
            <a:xfrm>
              <a:off x="3830151" y="3342039"/>
              <a:ext cx="345216" cy="34611"/>
            </a:xfrm>
            <a:custGeom>
              <a:rect b="b" l="l" r="r" t="t"/>
              <a:pathLst>
                <a:path extrusionOk="0" h="2903" w="28955">
                  <a:moveTo>
                    <a:pt x="9140" y="1"/>
                  </a:moveTo>
                  <a:lnTo>
                    <a:pt x="0" y="2903"/>
                  </a:lnTo>
                  <a:lnTo>
                    <a:pt x="28020" y="2903"/>
                  </a:lnTo>
                  <a:lnTo>
                    <a:pt x="289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124a2383e99_2_164"/>
            <p:cNvSpPr/>
            <p:nvPr/>
          </p:nvSpPr>
          <p:spPr>
            <a:xfrm>
              <a:off x="3902127" y="3319375"/>
              <a:ext cx="147958" cy="45747"/>
            </a:xfrm>
            <a:custGeom>
              <a:rect b="b" l="l" r="r" t="t"/>
              <a:pathLst>
                <a:path extrusionOk="0" h="3837" w="12410">
                  <a:moveTo>
                    <a:pt x="1168" y="0"/>
                  </a:moveTo>
                  <a:lnTo>
                    <a:pt x="1" y="3837"/>
                  </a:lnTo>
                  <a:lnTo>
                    <a:pt x="10275" y="3837"/>
                  </a:lnTo>
                  <a:lnTo>
                    <a:pt x="12410" y="2235"/>
                  </a:lnTo>
                  <a:lnTo>
                    <a:pt x="1077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124a2383e99_2_164"/>
            <p:cNvSpPr/>
            <p:nvPr/>
          </p:nvSpPr>
          <p:spPr>
            <a:xfrm>
              <a:off x="3902127" y="3319375"/>
              <a:ext cx="147958" cy="45747"/>
            </a:xfrm>
            <a:custGeom>
              <a:rect b="b" l="l" r="r" t="t"/>
              <a:pathLst>
                <a:path extrusionOk="0" h="3837" w="12410">
                  <a:moveTo>
                    <a:pt x="1168" y="0"/>
                  </a:moveTo>
                  <a:lnTo>
                    <a:pt x="1" y="3837"/>
                  </a:lnTo>
                  <a:lnTo>
                    <a:pt x="10275" y="3837"/>
                  </a:lnTo>
                  <a:lnTo>
                    <a:pt x="12410" y="2235"/>
                  </a:lnTo>
                  <a:lnTo>
                    <a:pt x="10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124a2383e99_2_164"/>
            <p:cNvSpPr/>
            <p:nvPr/>
          </p:nvSpPr>
          <p:spPr>
            <a:xfrm>
              <a:off x="3908100" y="3325336"/>
              <a:ext cx="110569" cy="39785"/>
            </a:xfrm>
            <a:custGeom>
              <a:rect b="b" l="l" r="r" t="t"/>
              <a:pathLst>
                <a:path extrusionOk="0" h="3337" w="9274">
                  <a:moveTo>
                    <a:pt x="1034" y="1"/>
                  </a:moveTo>
                  <a:lnTo>
                    <a:pt x="0" y="3337"/>
                  </a:lnTo>
                  <a:lnTo>
                    <a:pt x="9273" y="3337"/>
                  </a:lnTo>
                  <a:lnTo>
                    <a:pt x="92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24a2383e99_2_164"/>
            <p:cNvSpPr/>
            <p:nvPr/>
          </p:nvSpPr>
          <p:spPr>
            <a:xfrm>
              <a:off x="4044897" y="2922502"/>
              <a:ext cx="207618" cy="55106"/>
            </a:xfrm>
            <a:custGeom>
              <a:rect b="b" l="l" r="r" t="t"/>
              <a:pathLst>
                <a:path extrusionOk="0" h="4622" w="17414">
                  <a:moveTo>
                    <a:pt x="13589" y="1"/>
                  </a:moveTo>
                  <a:cubicBezTo>
                    <a:pt x="12123" y="1"/>
                    <a:pt x="10326" y="153"/>
                    <a:pt x="8407" y="466"/>
                  </a:cubicBezTo>
                  <a:cubicBezTo>
                    <a:pt x="3670" y="1200"/>
                    <a:pt x="1" y="2634"/>
                    <a:pt x="134" y="3668"/>
                  </a:cubicBezTo>
                  <a:cubicBezTo>
                    <a:pt x="235" y="4289"/>
                    <a:pt x="1707" y="4622"/>
                    <a:pt x="3894" y="4622"/>
                  </a:cubicBezTo>
                  <a:cubicBezTo>
                    <a:pt x="5347" y="4622"/>
                    <a:pt x="7116" y="4475"/>
                    <a:pt x="9007" y="4169"/>
                  </a:cubicBezTo>
                  <a:cubicBezTo>
                    <a:pt x="13711" y="3401"/>
                    <a:pt x="17413" y="1967"/>
                    <a:pt x="17247" y="933"/>
                  </a:cubicBezTo>
                  <a:cubicBezTo>
                    <a:pt x="17148" y="321"/>
                    <a:pt x="15717" y="1"/>
                    <a:pt x="1358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124a2383e99_2_164"/>
            <p:cNvSpPr/>
            <p:nvPr/>
          </p:nvSpPr>
          <p:spPr>
            <a:xfrm>
              <a:off x="4063591" y="2928844"/>
              <a:ext cx="50528" cy="42563"/>
            </a:xfrm>
            <a:custGeom>
              <a:rect b="b" l="l" r="r" t="t"/>
              <a:pathLst>
                <a:path extrusionOk="0" h="3570" w="4238">
                  <a:moveTo>
                    <a:pt x="3036" y="1068"/>
                  </a:moveTo>
                  <a:lnTo>
                    <a:pt x="3036" y="2236"/>
                  </a:lnTo>
                  <a:lnTo>
                    <a:pt x="2169" y="2236"/>
                  </a:lnTo>
                  <a:lnTo>
                    <a:pt x="3036" y="1068"/>
                  </a:lnTo>
                  <a:close/>
                  <a:moveTo>
                    <a:pt x="2903" y="1"/>
                  </a:moveTo>
                  <a:lnTo>
                    <a:pt x="1" y="3570"/>
                  </a:lnTo>
                  <a:lnTo>
                    <a:pt x="1135" y="3570"/>
                  </a:lnTo>
                  <a:lnTo>
                    <a:pt x="1568" y="3003"/>
                  </a:lnTo>
                  <a:lnTo>
                    <a:pt x="3036" y="3003"/>
                  </a:lnTo>
                  <a:lnTo>
                    <a:pt x="3070" y="3570"/>
                  </a:lnTo>
                  <a:lnTo>
                    <a:pt x="4237" y="3570"/>
                  </a:lnTo>
                  <a:lnTo>
                    <a:pt x="400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24a2383e99_2_164"/>
            <p:cNvSpPr/>
            <p:nvPr/>
          </p:nvSpPr>
          <p:spPr>
            <a:xfrm>
              <a:off x="4123644" y="2928844"/>
              <a:ext cx="42170" cy="42563"/>
            </a:xfrm>
            <a:custGeom>
              <a:rect b="b" l="l" r="r" t="t"/>
              <a:pathLst>
                <a:path extrusionOk="0" h="3570" w="3537">
                  <a:moveTo>
                    <a:pt x="301" y="1"/>
                  </a:moveTo>
                  <a:lnTo>
                    <a:pt x="1" y="835"/>
                  </a:lnTo>
                  <a:lnTo>
                    <a:pt x="1068" y="835"/>
                  </a:lnTo>
                  <a:lnTo>
                    <a:pt x="67" y="3570"/>
                  </a:lnTo>
                  <a:lnTo>
                    <a:pt x="1168" y="3570"/>
                  </a:lnTo>
                  <a:lnTo>
                    <a:pt x="2169" y="835"/>
                  </a:lnTo>
                  <a:lnTo>
                    <a:pt x="3236" y="835"/>
                  </a:lnTo>
                  <a:lnTo>
                    <a:pt x="35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24a2383e99_2_164"/>
            <p:cNvSpPr/>
            <p:nvPr/>
          </p:nvSpPr>
          <p:spPr>
            <a:xfrm>
              <a:off x="4154273" y="2928844"/>
              <a:ext cx="67219" cy="42563"/>
            </a:xfrm>
            <a:custGeom>
              <a:rect b="b" l="l" r="r" t="t"/>
              <a:pathLst>
                <a:path extrusionOk="0" h="3570" w="5638">
                  <a:moveTo>
                    <a:pt x="1301" y="1"/>
                  </a:moveTo>
                  <a:lnTo>
                    <a:pt x="0" y="3570"/>
                  </a:lnTo>
                  <a:lnTo>
                    <a:pt x="967" y="3570"/>
                  </a:lnTo>
                  <a:lnTo>
                    <a:pt x="1735" y="1435"/>
                  </a:lnTo>
                  <a:lnTo>
                    <a:pt x="1935" y="3203"/>
                  </a:lnTo>
                  <a:lnTo>
                    <a:pt x="2635" y="3203"/>
                  </a:lnTo>
                  <a:lnTo>
                    <a:pt x="4136" y="1435"/>
                  </a:lnTo>
                  <a:lnTo>
                    <a:pt x="3336" y="3570"/>
                  </a:lnTo>
                  <a:lnTo>
                    <a:pt x="4303" y="3570"/>
                  </a:lnTo>
                  <a:lnTo>
                    <a:pt x="5637" y="1"/>
                  </a:lnTo>
                  <a:lnTo>
                    <a:pt x="4437" y="1"/>
                  </a:lnTo>
                  <a:lnTo>
                    <a:pt x="2735" y="1969"/>
                  </a:lnTo>
                  <a:lnTo>
                    <a:pt x="24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24a2383e99_2_164"/>
            <p:cNvSpPr/>
            <p:nvPr/>
          </p:nvSpPr>
          <p:spPr>
            <a:xfrm>
              <a:off x="3771291" y="3662980"/>
              <a:ext cx="35398" cy="35398"/>
            </a:xfrm>
            <a:custGeom>
              <a:rect b="b" l="l" r="r" t="t"/>
              <a:pathLst>
                <a:path extrusionOk="0" h="2969" w="2969">
                  <a:moveTo>
                    <a:pt x="0" y="0"/>
                  </a:moveTo>
                  <a:lnTo>
                    <a:pt x="0" y="2969"/>
                  </a:lnTo>
                  <a:lnTo>
                    <a:pt x="2969" y="2969"/>
                  </a:lnTo>
                  <a:lnTo>
                    <a:pt x="29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24a2383e99_2_164"/>
            <p:cNvSpPr/>
            <p:nvPr/>
          </p:nvSpPr>
          <p:spPr>
            <a:xfrm>
              <a:off x="4513386" y="4068616"/>
              <a:ext cx="191702" cy="167940"/>
            </a:xfrm>
            <a:custGeom>
              <a:rect b="b" l="l" r="r" t="t"/>
              <a:pathLst>
                <a:path extrusionOk="0" h="14086" w="16079">
                  <a:moveTo>
                    <a:pt x="12943" y="0"/>
                  </a:moveTo>
                  <a:cubicBezTo>
                    <a:pt x="12776" y="0"/>
                    <a:pt x="12643" y="67"/>
                    <a:pt x="12543" y="167"/>
                  </a:cubicBezTo>
                  <a:lnTo>
                    <a:pt x="10275" y="1802"/>
                  </a:lnTo>
                  <a:cubicBezTo>
                    <a:pt x="10108" y="1902"/>
                    <a:pt x="9941" y="2069"/>
                    <a:pt x="9841" y="2235"/>
                  </a:cubicBezTo>
                  <a:cubicBezTo>
                    <a:pt x="9374" y="3136"/>
                    <a:pt x="11042" y="4270"/>
                    <a:pt x="10341" y="5004"/>
                  </a:cubicBezTo>
                  <a:cubicBezTo>
                    <a:pt x="10141" y="5238"/>
                    <a:pt x="9841" y="5271"/>
                    <a:pt x="9607" y="5438"/>
                  </a:cubicBezTo>
                  <a:cubicBezTo>
                    <a:pt x="9040" y="5771"/>
                    <a:pt x="9007" y="6505"/>
                    <a:pt x="8774" y="7106"/>
                  </a:cubicBezTo>
                  <a:cubicBezTo>
                    <a:pt x="8614" y="7515"/>
                    <a:pt x="8144" y="7847"/>
                    <a:pt x="7756" y="7847"/>
                  </a:cubicBezTo>
                  <a:cubicBezTo>
                    <a:pt x="7575" y="7847"/>
                    <a:pt x="7412" y="7775"/>
                    <a:pt x="7306" y="7606"/>
                  </a:cubicBezTo>
                  <a:cubicBezTo>
                    <a:pt x="7539" y="7039"/>
                    <a:pt x="6805" y="6572"/>
                    <a:pt x="6205" y="6472"/>
                  </a:cubicBezTo>
                  <a:cubicBezTo>
                    <a:pt x="5571" y="6405"/>
                    <a:pt x="4937" y="6372"/>
                    <a:pt x="4604" y="5805"/>
                  </a:cubicBezTo>
                  <a:cubicBezTo>
                    <a:pt x="4479" y="5920"/>
                    <a:pt x="4329" y="5970"/>
                    <a:pt x="4165" y="5970"/>
                  </a:cubicBezTo>
                  <a:cubicBezTo>
                    <a:pt x="3235" y="5970"/>
                    <a:pt x="1840" y="4340"/>
                    <a:pt x="1869" y="3603"/>
                  </a:cubicBezTo>
                  <a:lnTo>
                    <a:pt x="1869" y="3603"/>
                  </a:lnTo>
                  <a:cubicBezTo>
                    <a:pt x="1168" y="3670"/>
                    <a:pt x="668" y="4337"/>
                    <a:pt x="534" y="5004"/>
                  </a:cubicBezTo>
                  <a:cubicBezTo>
                    <a:pt x="434" y="5705"/>
                    <a:pt x="401" y="6405"/>
                    <a:pt x="468" y="7106"/>
                  </a:cubicBezTo>
                  <a:cubicBezTo>
                    <a:pt x="434" y="8473"/>
                    <a:pt x="1" y="9807"/>
                    <a:pt x="1" y="11208"/>
                  </a:cubicBezTo>
                  <a:cubicBezTo>
                    <a:pt x="34" y="12243"/>
                    <a:pt x="434" y="13443"/>
                    <a:pt x="1435" y="13877"/>
                  </a:cubicBezTo>
                  <a:cubicBezTo>
                    <a:pt x="1824" y="14016"/>
                    <a:pt x="2260" y="14086"/>
                    <a:pt x="2684" y="14086"/>
                  </a:cubicBezTo>
                  <a:cubicBezTo>
                    <a:pt x="2768" y="14086"/>
                    <a:pt x="2853" y="14083"/>
                    <a:pt x="2936" y="14077"/>
                  </a:cubicBezTo>
                  <a:lnTo>
                    <a:pt x="14044" y="14011"/>
                  </a:lnTo>
                  <a:cubicBezTo>
                    <a:pt x="14311" y="14011"/>
                    <a:pt x="14578" y="13977"/>
                    <a:pt x="14845" y="13877"/>
                  </a:cubicBezTo>
                  <a:cubicBezTo>
                    <a:pt x="15345" y="13610"/>
                    <a:pt x="15445" y="12943"/>
                    <a:pt x="15478" y="12376"/>
                  </a:cubicBezTo>
                  <a:cubicBezTo>
                    <a:pt x="15678" y="9974"/>
                    <a:pt x="15879" y="7573"/>
                    <a:pt x="16079" y="5137"/>
                  </a:cubicBezTo>
                  <a:lnTo>
                    <a:pt x="15078" y="4704"/>
                  </a:lnTo>
                  <a:cubicBezTo>
                    <a:pt x="15445" y="3970"/>
                    <a:pt x="14945" y="3069"/>
                    <a:pt x="14111" y="2969"/>
                  </a:cubicBezTo>
                  <a:cubicBezTo>
                    <a:pt x="14444" y="1969"/>
                    <a:pt x="14111" y="834"/>
                    <a:pt x="13277" y="167"/>
                  </a:cubicBezTo>
                  <a:cubicBezTo>
                    <a:pt x="13177" y="67"/>
                    <a:pt x="13043" y="0"/>
                    <a:pt x="12943"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24a2383e99_2_164"/>
            <p:cNvSpPr/>
            <p:nvPr/>
          </p:nvSpPr>
          <p:spPr>
            <a:xfrm>
              <a:off x="4513386" y="4068616"/>
              <a:ext cx="191702" cy="167940"/>
            </a:xfrm>
            <a:custGeom>
              <a:rect b="b" l="l" r="r" t="t"/>
              <a:pathLst>
                <a:path extrusionOk="0" h="14086" w="16079">
                  <a:moveTo>
                    <a:pt x="12943" y="0"/>
                  </a:moveTo>
                  <a:cubicBezTo>
                    <a:pt x="12776" y="0"/>
                    <a:pt x="12643" y="67"/>
                    <a:pt x="12543" y="167"/>
                  </a:cubicBezTo>
                  <a:lnTo>
                    <a:pt x="10275" y="1802"/>
                  </a:lnTo>
                  <a:cubicBezTo>
                    <a:pt x="10108" y="1902"/>
                    <a:pt x="9941" y="2069"/>
                    <a:pt x="9841" y="2235"/>
                  </a:cubicBezTo>
                  <a:cubicBezTo>
                    <a:pt x="9374" y="3136"/>
                    <a:pt x="11042" y="4270"/>
                    <a:pt x="10341" y="5004"/>
                  </a:cubicBezTo>
                  <a:cubicBezTo>
                    <a:pt x="10141" y="5238"/>
                    <a:pt x="9841" y="5271"/>
                    <a:pt x="9607" y="5438"/>
                  </a:cubicBezTo>
                  <a:cubicBezTo>
                    <a:pt x="9040" y="5771"/>
                    <a:pt x="9007" y="6505"/>
                    <a:pt x="8774" y="7106"/>
                  </a:cubicBezTo>
                  <a:cubicBezTo>
                    <a:pt x="8614" y="7515"/>
                    <a:pt x="8144" y="7847"/>
                    <a:pt x="7756" y="7847"/>
                  </a:cubicBezTo>
                  <a:cubicBezTo>
                    <a:pt x="7575" y="7847"/>
                    <a:pt x="7412" y="7775"/>
                    <a:pt x="7306" y="7606"/>
                  </a:cubicBezTo>
                  <a:cubicBezTo>
                    <a:pt x="7539" y="7039"/>
                    <a:pt x="6805" y="6572"/>
                    <a:pt x="6205" y="6472"/>
                  </a:cubicBezTo>
                  <a:cubicBezTo>
                    <a:pt x="5571" y="6405"/>
                    <a:pt x="4937" y="6372"/>
                    <a:pt x="4604" y="5805"/>
                  </a:cubicBezTo>
                  <a:cubicBezTo>
                    <a:pt x="4479" y="5920"/>
                    <a:pt x="4329" y="5970"/>
                    <a:pt x="4165" y="5970"/>
                  </a:cubicBezTo>
                  <a:cubicBezTo>
                    <a:pt x="3235" y="5970"/>
                    <a:pt x="1840" y="4340"/>
                    <a:pt x="1869" y="3603"/>
                  </a:cubicBezTo>
                  <a:lnTo>
                    <a:pt x="1869" y="3603"/>
                  </a:lnTo>
                  <a:cubicBezTo>
                    <a:pt x="1168" y="3670"/>
                    <a:pt x="668" y="4337"/>
                    <a:pt x="534" y="5004"/>
                  </a:cubicBezTo>
                  <a:cubicBezTo>
                    <a:pt x="434" y="5705"/>
                    <a:pt x="401" y="6405"/>
                    <a:pt x="468" y="7106"/>
                  </a:cubicBezTo>
                  <a:cubicBezTo>
                    <a:pt x="434" y="8473"/>
                    <a:pt x="1" y="9807"/>
                    <a:pt x="1" y="11208"/>
                  </a:cubicBezTo>
                  <a:cubicBezTo>
                    <a:pt x="34" y="12243"/>
                    <a:pt x="434" y="13443"/>
                    <a:pt x="1435" y="13877"/>
                  </a:cubicBezTo>
                  <a:cubicBezTo>
                    <a:pt x="1824" y="14016"/>
                    <a:pt x="2260" y="14086"/>
                    <a:pt x="2684" y="14086"/>
                  </a:cubicBezTo>
                  <a:cubicBezTo>
                    <a:pt x="2768" y="14086"/>
                    <a:pt x="2853" y="14083"/>
                    <a:pt x="2936" y="14077"/>
                  </a:cubicBezTo>
                  <a:lnTo>
                    <a:pt x="14044" y="14011"/>
                  </a:lnTo>
                  <a:cubicBezTo>
                    <a:pt x="14311" y="14011"/>
                    <a:pt x="14578" y="13977"/>
                    <a:pt x="14845" y="13877"/>
                  </a:cubicBezTo>
                  <a:cubicBezTo>
                    <a:pt x="15345" y="13610"/>
                    <a:pt x="15445" y="12943"/>
                    <a:pt x="15478" y="12376"/>
                  </a:cubicBezTo>
                  <a:cubicBezTo>
                    <a:pt x="15678" y="9974"/>
                    <a:pt x="15879" y="7573"/>
                    <a:pt x="16079" y="5137"/>
                  </a:cubicBezTo>
                  <a:lnTo>
                    <a:pt x="15078" y="4704"/>
                  </a:lnTo>
                  <a:cubicBezTo>
                    <a:pt x="15445" y="3970"/>
                    <a:pt x="14945" y="3069"/>
                    <a:pt x="14111" y="2969"/>
                  </a:cubicBezTo>
                  <a:cubicBezTo>
                    <a:pt x="14444" y="1969"/>
                    <a:pt x="14111" y="834"/>
                    <a:pt x="13277" y="167"/>
                  </a:cubicBezTo>
                  <a:cubicBezTo>
                    <a:pt x="13177" y="67"/>
                    <a:pt x="13043" y="0"/>
                    <a:pt x="129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24a2383e99_2_164"/>
            <p:cNvSpPr/>
            <p:nvPr/>
          </p:nvSpPr>
          <p:spPr>
            <a:xfrm>
              <a:off x="4495097" y="3984709"/>
              <a:ext cx="229079" cy="247773"/>
            </a:xfrm>
            <a:custGeom>
              <a:rect b="b" l="l" r="r" t="t"/>
              <a:pathLst>
                <a:path extrusionOk="0" h="20782" w="19214">
                  <a:moveTo>
                    <a:pt x="1268" y="801"/>
                  </a:moveTo>
                  <a:lnTo>
                    <a:pt x="934" y="1134"/>
                  </a:lnTo>
                  <a:lnTo>
                    <a:pt x="901" y="801"/>
                  </a:lnTo>
                  <a:close/>
                  <a:moveTo>
                    <a:pt x="18347" y="801"/>
                  </a:moveTo>
                  <a:lnTo>
                    <a:pt x="18313" y="1134"/>
                  </a:lnTo>
                  <a:lnTo>
                    <a:pt x="17980" y="801"/>
                  </a:lnTo>
                  <a:close/>
                  <a:moveTo>
                    <a:pt x="5938" y="801"/>
                  </a:moveTo>
                  <a:lnTo>
                    <a:pt x="4937" y="1835"/>
                  </a:lnTo>
                  <a:lnTo>
                    <a:pt x="3936" y="801"/>
                  </a:lnTo>
                  <a:close/>
                  <a:moveTo>
                    <a:pt x="10641" y="801"/>
                  </a:moveTo>
                  <a:lnTo>
                    <a:pt x="9640" y="1835"/>
                  </a:lnTo>
                  <a:lnTo>
                    <a:pt x="8606" y="801"/>
                  </a:lnTo>
                  <a:close/>
                  <a:moveTo>
                    <a:pt x="15311" y="801"/>
                  </a:moveTo>
                  <a:lnTo>
                    <a:pt x="14310" y="1835"/>
                  </a:lnTo>
                  <a:lnTo>
                    <a:pt x="13276" y="801"/>
                  </a:lnTo>
                  <a:close/>
                  <a:moveTo>
                    <a:pt x="2769" y="801"/>
                  </a:moveTo>
                  <a:lnTo>
                    <a:pt x="4370" y="2402"/>
                  </a:lnTo>
                  <a:lnTo>
                    <a:pt x="2602" y="4170"/>
                  </a:lnTo>
                  <a:lnTo>
                    <a:pt x="1068" y="2635"/>
                  </a:lnTo>
                  <a:lnTo>
                    <a:pt x="1034" y="2202"/>
                  </a:lnTo>
                  <a:lnTo>
                    <a:pt x="2402" y="801"/>
                  </a:lnTo>
                  <a:close/>
                  <a:moveTo>
                    <a:pt x="7472" y="801"/>
                  </a:moveTo>
                  <a:lnTo>
                    <a:pt x="9040" y="2402"/>
                  </a:lnTo>
                  <a:lnTo>
                    <a:pt x="7272" y="4170"/>
                  </a:lnTo>
                  <a:lnTo>
                    <a:pt x="5504" y="2402"/>
                  </a:lnTo>
                  <a:lnTo>
                    <a:pt x="7105" y="801"/>
                  </a:lnTo>
                  <a:close/>
                  <a:moveTo>
                    <a:pt x="12142" y="801"/>
                  </a:moveTo>
                  <a:lnTo>
                    <a:pt x="13743" y="2402"/>
                  </a:lnTo>
                  <a:lnTo>
                    <a:pt x="11975" y="4170"/>
                  </a:lnTo>
                  <a:lnTo>
                    <a:pt x="10207" y="2402"/>
                  </a:lnTo>
                  <a:lnTo>
                    <a:pt x="11775" y="801"/>
                  </a:lnTo>
                  <a:close/>
                  <a:moveTo>
                    <a:pt x="16812" y="801"/>
                  </a:moveTo>
                  <a:lnTo>
                    <a:pt x="18213" y="2202"/>
                  </a:lnTo>
                  <a:lnTo>
                    <a:pt x="18180" y="2602"/>
                  </a:lnTo>
                  <a:lnTo>
                    <a:pt x="16645" y="4170"/>
                  </a:lnTo>
                  <a:lnTo>
                    <a:pt x="14877" y="2402"/>
                  </a:lnTo>
                  <a:lnTo>
                    <a:pt x="16445" y="801"/>
                  </a:lnTo>
                  <a:close/>
                  <a:moveTo>
                    <a:pt x="1168" y="3870"/>
                  </a:moveTo>
                  <a:lnTo>
                    <a:pt x="2035" y="4737"/>
                  </a:lnTo>
                  <a:lnTo>
                    <a:pt x="1301" y="5471"/>
                  </a:lnTo>
                  <a:lnTo>
                    <a:pt x="1168" y="3870"/>
                  </a:lnTo>
                  <a:close/>
                  <a:moveTo>
                    <a:pt x="18113" y="3870"/>
                  </a:moveTo>
                  <a:lnTo>
                    <a:pt x="17980" y="5471"/>
                  </a:lnTo>
                  <a:lnTo>
                    <a:pt x="17246" y="4737"/>
                  </a:lnTo>
                  <a:lnTo>
                    <a:pt x="18113" y="3870"/>
                  </a:lnTo>
                  <a:close/>
                  <a:moveTo>
                    <a:pt x="4904" y="2969"/>
                  </a:moveTo>
                  <a:lnTo>
                    <a:pt x="6705" y="4737"/>
                  </a:lnTo>
                  <a:lnTo>
                    <a:pt x="4904" y="6505"/>
                  </a:lnTo>
                  <a:lnTo>
                    <a:pt x="3136" y="4737"/>
                  </a:lnTo>
                  <a:lnTo>
                    <a:pt x="4904" y="2969"/>
                  </a:lnTo>
                  <a:close/>
                  <a:moveTo>
                    <a:pt x="9640" y="2969"/>
                  </a:moveTo>
                  <a:lnTo>
                    <a:pt x="11408" y="4737"/>
                  </a:lnTo>
                  <a:lnTo>
                    <a:pt x="9640" y="6505"/>
                  </a:lnTo>
                  <a:lnTo>
                    <a:pt x="7872" y="4737"/>
                  </a:lnTo>
                  <a:lnTo>
                    <a:pt x="9640" y="2969"/>
                  </a:lnTo>
                  <a:close/>
                  <a:moveTo>
                    <a:pt x="14310" y="2969"/>
                  </a:moveTo>
                  <a:lnTo>
                    <a:pt x="16078" y="4737"/>
                  </a:lnTo>
                  <a:lnTo>
                    <a:pt x="14310" y="6505"/>
                  </a:lnTo>
                  <a:lnTo>
                    <a:pt x="12542" y="4737"/>
                  </a:lnTo>
                  <a:lnTo>
                    <a:pt x="14310" y="2969"/>
                  </a:lnTo>
                  <a:close/>
                  <a:moveTo>
                    <a:pt x="2569" y="5304"/>
                  </a:moveTo>
                  <a:lnTo>
                    <a:pt x="4337" y="7072"/>
                  </a:lnTo>
                  <a:lnTo>
                    <a:pt x="2569" y="8840"/>
                  </a:lnTo>
                  <a:lnTo>
                    <a:pt x="1435" y="7706"/>
                  </a:lnTo>
                  <a:lnTo>
                    <a:pt x="1368" y="6538"/>
                  </a:lnTo>
                  <a:lnTo>
                    <a:pt x="2569" y="5304"/>
                  </a:lnTo>
                  <a:close/>
                  <a:moveTo>
                    <a:pt x="7272" y="5304"/>
                  </a:moveTo>
                  <a:lnTo>
                    <a:pt x="9040" y="7072"/>
                  </a:lnTo>
                  <a:lnTo>
                    <a:pt x="7272" y="8840"/>
                  </a:lnTo>
                  <a:lnTo>
                    <a:pt x="5504" y="7072"/>
                  </a:lnTo>
                  <a:lnTo>
                    <a:pt x="7272" y="5304"/>
                  </a:lnTo>
                  <a:close/>
                  <a:moveTo>
                    <a:pt x="11942" y="5304"/>
                  </a:moveTo>
                  <a:lnTo>
                    <a:pt x="13710" y="7072"/>
                  </a:lnTo>
                  <a:lnTo>
                    <a:pt x="11942" y="8840"/>
                  </a:lnTo>
                  <a:lnTo>
                    <a:pt x="10174" y="7072"/>
                  </a:lnTo>
                  <a:lnTo>
                    <a:pt x="11942" y="5304"/>
                  </a:lnTo>
                  <a:close/>
                  <a:moveTo>
                    <a:pt x="16645" y="5304"/>
                  </a:moveTo>
                  <a:lnTo>
                    <a:pt x="17880" y="6538"/>
                  </a:lnTo>
                  <a:lnTo>
                    <a:pt x="17780" y="7706"/>
                  </a:lnTo>
                  <a:lnTo>
                    <a:pt x="16645" y="8840"/>
                  </a:lnTo>
                  <a:lnTo>
                    <a:pt x="14877" y="7072"/>
                  </a:lnTo>
                  <a:lnTo>
                    <a:pt x="16645" y="5304"/>
                  </a:lnTo>
                  <a:close/>
                  <a:moveTo>
                    <a:pt x="1568" y="8973"/>
                  </a:moveTo>
                  <a:lnTo>
                    <a:pt x="2035" y="9407"/>
                  </a:lnTo>
                  <a:lnTo>
                    <a:pt x="1635" y="9807"/>
                  </a:lnTo>
                  <a:lnTo>
                    <a:pt x="1568" y="8973"/>
                  </a:lnTo>
                  <a:close/>
                  <a:moveTo>
                    <a:pt x="17713" y="8973"/>
                  </a:moveTo>
                  <a:lnTo>
                    <a:pt x="17646" y="9807"/>
                  </a:lnTo>
                  <a:lnTo>
                    <a:pt x="17246" y="9407"/>
                  </a:lnTo>
                  <a:lnTo>
                    <a:pt x="17713" y="8973"/>
                  </a:lnTo>
                  <a:close/>
                  <a:moveTo>
                    <a:pt x="4904" y="7639"/>
                  </a:moveTo>
                  <a:lnTo>
                    <a:pt x="6705" y="9440"/>
                  </a:lnTo>
                  <a:lnTo>
                    <a:pt x="4937" y="11208"/>
                  </a:lnTo>
                  <a:lnTo>
                    <a:pt x="3136" y="9440"/>
                  </a:lnTo>
                  <a:lnTo>
                    <a:pt x="4904" y="7639"/>
                  </a:lnTo>
                  <a:close/>
                  <a:moveTo>
                    <a:pt x="9607" y="7672"/>
                  </a:moveTo>
                  <a:lnTo>
                    <a:pt x="11375" y="9440"/>
                  </a:lnTo>
                  <a:lnTo>
                    <a:pt x="9640" y="11208"/>
                  </a:lnTo>
                  <a:lnTo>
                    <a:pt x="7839" y="9440"/>
                  </a:lnTo>
                  <a:lnTo>
                    <a:pt x="9607" y="7672"/>
                  </a:lnTo>
                  <a:close/>
                  <a:moveTo>
                    <a:pt x="14310" y="7672"/>
                  </a:moveTo>
                  <a:lnTo>
                    <a:pt x="16078" y="9440"/>
                  </a:lnTo>
                  <a:lnTo>
                    <a:pt x="14310" y="11208"/>
                  </a:lnTo>
                  <a:lnTo>
                    <a:pt x="12542" y="9440"/>
                  </a:lnTo>
                  <a:lnTo>
                    <a:pt x="14310" y="7672"/>
                  </a:lnTo>
                  <a:close/>
                  <a:moveTo>
                    <a:pt x="2602" y="10007"/>
                  </a:moveTo>
                  <a:lnTo>
                    <a:pt x="4370" y="11775"/>
                  </a:lnTo>
                  <a:lnTo>
                    <a:pt x="2602" y="13543"/>
                  </a:lnTo>
                  <a:lnTo>
                    <a:pt x="1868" y="12809"/>
                  </a:lnTo>
                  <a:lnTo>
                    <a:pt x="1735" y="10875"/>
                  </a:lnTo>
                  <a:lnTo>
                    <a:pt x="2602" y="10007"/>
                  </a:lnTo>
                  <a:close/>
                  <a:moveTo>
                    <a:pt x="7272" y="10007"/>
                  </a:moveTo>
                  <a:lnTo>
                    <a:pt x="9040" y="11775"/>
                  </a:lnTo>
                  <a:lnTo>
                    <a:pt x="7272" y="13543"/>
                  </a:lnTo>
                  <a:lnTo>
                    <a:pt x="5504" y="11775"/>
                  </a:lnTo>
                  <a:lnTo>
                    <a:pt x="7272" y="10007"/>
                  </a:lnTo>
                  <a:close/>
                  <a:moveTo>
                    <a:pt x="11942" y="10007"/>
                  </a:moveTo>
                  <a:lnTo>
                    <a:pt x="13710" y="11775"/>
                  </a:lnTo>
                  <a:lnTo>
                    <a:pt x="11942" y="13543"/>
                  </a:lnTo>
                  <a:lnTo>
                    <a:pt x="10174" y="11775"/>
                  </a:lnTo>
                  <a:lnTo>
                    <a:pt x="11942" y="10007"/>
                  </a:lnTo>
                  <a:close/>
                  <a:moveTo>
                    <a:pt x="16679" y="10007"/>
                  </a:moveTo>
                  <a:lnTo>
                    <a:pt x="17546" y="10875"/>
                  </a:lnTo>
                  <a:lnTo>
                    <a:pt x="17379" y="12809"/>
                  </a:lnTo>
                  <a:lnTo>
                    <a:pt x="16679" y="13543"/>
                  </a:lnTo>
                  <a:lnTo>
                    <a:pt x="14911" y="11775"/>
                  </a:lnTo>
                  <a:lnTo>
                    <a:pt x="16679" y="10007"/>
                  </a:lnTo>
                  <a:close/>
                  <a:moveTo>
                    <a:pt x="1968" y="14077"/>
                  </a:moveTo>
                  <a:lnTo>
                    <a:pt x="2035" y="14110"/>
                  </a:lnTo>
                  <a:lnTo>
                    <a:pt x="2002" y="14144"/>
                  </a:lnTo>
                  <a:lnTo>
                    <a:pt x="1968" y="14144"/>
                  </a:lnTo>
                  <a:lnTo>
                    <a:pt x="1968" y="14077"/>
                  </a:lnTo>
                  <a:close/>
                  <a:moveTo>
                    <a:pt x="17279" y="14094"/>
                  </a:moveTo>
                  <a:lnTo>
                    <a:pt x="17279" y="14144"/>
                  </a:lnTo>
                  <a:lnTo>
                    <a:pt x="17246" y="14110"/>
                  </a:lnTo>
                  <a:lnTo>
                    <a:pt x="17279" y="14094"/>
                  </a:lnTo>
                  <a:close/>
                  <a:moveTo>
                    <a:pt x="4904" y="12342"/>
                  </a:moveTo>
                  <a:lnTo>
                    <a:pt x="6705" y="14110"/>
                  </a:lnTo>
                  <a:lnTo>
                    <a:pt x="4904" y="15878"/>
                  </a:lnTo>
                  <a:lnTo>
                    <a:pt x="3136" y="14110"/>
                  </a:lnTo>
                  <a:lnTo>
                    <a:pt x="4904" y="12342"/>
                  </a:lnTo>
                  <a:close/>
                  <a:moveTo>
                    <a:pt x="9640" y="12342"/>
                  </a:moveTo>
                  <a:lnTo>
                    <a:pt x="11408" y="14110"/>
                  </a:lnTo>
                  <a:lnTo>
                    <a:pt x="9640" y="15878"/>
                  </a:lnTo>
                  <a:lnTo>
                    <a:pt x="7839" y="14110"/>
                  </a:lnTo>
                  <a:lnTo>
                    <a:pt x="9640" y="12342"/>
                  </a:lnTo>
                  <a:close/>
                  <a:moveTo>
                    <a:pt x="14310" y="12342"/>
                  </a:moveTo>
                  <a:lnTo>
                    <a:pt x="16078" y="14110"/>
                  </a:lnTo>
                  <a:lnTo>
                    <a:pt x="14310" y="15878"/>
                  </a:lnTo>
                  <a:lnTo>
                    <a:pt x="12542" y="14110"/>
                  </a:lnTo>
                  <a:lnTo>
                    <a:pt x="14310" y="12342"/>
                  </a:lnTo>
                  <a:close/>
                  <a:moveTo>
                    <a:pt x="2602" y="14677"/>
                  </a:moveTo>
                  <a:lnTo>
                    <a:pt x="4370" y="16445"/>
                  </a:lnTo>
                  <a:lnTo>
                    <a:pt x="2602" y="18213"/>
                  </a:lnTo>
                  <a:lnTo>
                    <a:pt x="2302" y="17913"/>
                  </a:lnTo>
                  <a:lnTo>
                    <a:pt x="2068" y="15211"/>
                  </a:lnTo>
                  <a:lnTo>
                    <a:pt x="2602" y="14677"/>
                  </a:lnTo>
                  <a:close/>
                  <a:moveTo>
                    <a:pt x="16679" y="14677"/>
                  </a:moveTo>
                  <a:lnTo>
                    <a:pt x="17212" y="15211"/>
                  </a:lnTo>
                  <a:lnTo>
                    <a:pt x="16979" y="17913"/>
                  </a:lnTo>
                  <a:lnTo>
                    <a:pt x="16679" y="18213"/>
                  </a:lnTo>
                  <a:lnTo>
                    <a:pt x="14911" y="16445"/>
                  </a:lnTo>
                  <a:lnTo>
                    <a:pt x="16679" y="14677"/>
                  </a:lnTo>
                  <a:close/>
                  <a:moveTo>
                    <a:pt x="7272" y="14677"/>
                  </a:moveTo>
                  <a:lnTo>
                    <a:pt x="9040" y="16445"/>
                  </a:lnTo>
                  <a:lnTo>
                    <a:pt x="7272" y="18246"/>
                  </a:lnTo>
                  <a:lnTo>
                    <a:pt x="5504" y="16445"/>
                  </a:lnTo>
                  <a:lnTo>
                    <a:pt x="7272" y="14677"/>
                  </a:lnTo>
                  <a:close/>
                  <a:moveTo>
                    <a:pt x="11942" y="14677"/>
                  </a:moveTo>
                  <a:lnTo>
                    <a:pt x="13710" y="16445"/>
                  </a:lnTo>
                  <a:lnTo>
                    <a:pt x="11942" y="18246"/>
                  </a:lnTo>
                  <a:lnTo>
                    <a:pt x="10174" y="16445"/>
                  </a:lnTo>
                  <a:lnTo>
                    <a:pt x="11942" y="14677"/>
                  </a:lnTo>
                  <a:close/>
                  <a:moveTo>
                    <a:pt x="2602" y="19347"/>
                  </a:moveTo>
                  <a:lnTo>
                    <a:pt x="3169" y="19948"/>
                  </a:lnTo>
                  <a:lnTo>
                    <a:pt x="2469" y="19948"/>
                  </a:lnTo>
                  <a:lnTo>
                    <a:pt x="2435" y="19547"/>
                  </a:lnTo>
                  <a:lnTo>
                    <a:pt x="2602" y="19347"/>
                  </a:lnTo>
                  <a:close/>
                  <a:moveTo>
                    <a:pt x="4937" y="17046"/>
                  </a:moveTo>
                  <a:lnTo>
                    <a:pt x="6705" y="18814"/>
                  </a:lnTo>
                  <a:lnTo>
                    <a:pt x="5571" y="19948"/>
                  </a:lnTo>
                  <a:lnTo>
                    <a:pt x="4303" y="19948"/>
                  </a:lnTo>
                  <a:lnTo>
                    <a:pt x="3169" y="18814"/>
                  </a:lnTo>
                  <a:lnTo>
                    <a:pt x="4937" y="17046"/>
                  </a:lnTo>
                  <a:close/>
                  <a:moveTo>
                    <a:pt x="7272" y="19381"/>
                  </a:moveTo>
                  <a:lnTo>
                    <a:pt x="7872" y="19948"/>
                  </a:lnTo>
                  <a:lnTo>
                    <a:pt x="6705" y="19948"/>
                  </a:lnTo>
                  <a:lnTo>
                    <a:pt x="7272" y="19381"/>
                  </a:lnTo>
                  <a:close/>
                  <a:moveTo>
                    <a:pt x="9640" y="17046"/>
                  </a:moveTo>
                  <a:lnTo>
                    <a:pt x="11408" y="18814"/>
                  </a:lnTo>
                  <a:lnTo>
                    <a:pt x="10241" y="19948"/>
                  </a:lnTo>
                  <a:lnTo>
                    <a:pt x="9007" y="19948"/>
                  </a:lnTo>
                  <a:lnTo>
                    <a:pt x="7872" y="18814"/>
                  </a:lnTo>
                  <a:lnTo>
                    <a:pt x="9640" y="17046"/>
                  </a:lnTo>
                  <a:close/>
                  <a:moveTo>
                    <a:pt x="11975" y="19381"/>
                  </a:moveTo>
                  <a:lnTo>
                    <a:pt x="12542" y="19948"/>
                  </a:lnTo>
                  <a:lnTo>
                    <a:pt x="11408" y="19948"/>
                  </a:lnTo>
                  <a:lnTo>
                    <a:pt x="11975" y="19381"/>
                  </a:lnTo>
                  <a:close/>
                  <a:moveTo>
                    <a:pt x="14310" y="17046"/>
                  </a:moveTo>
                  <a:lnTo>
                    <a:pt x="16078" y="18814"/>
                  </a:lnTo>
                  <a:lnTo>
                    <a:pt x="14911" y="19948"/>
                  </a:lnTo>
                  <a:lnTo>
                    <a:pt x="13677" y="19948"/>
                  </a:lnTo>
                  <a:lnTo>
                    <a:pt x="12542" y="18814"/>
                  </a:lnTo>
                  <a:lnTo>
                    <a:pt x="14310" y="17046"/>
                  </a:lnTo>
                  <a:close/>
                  <a:moveTo>
                    <a:pt x="16679" y="19381"/>
                  </a:moveTo>
                  <a:lnTo>
                    <a:pt x="16846" y="19547"/>
                  </a:lnTo>
                  <a:lnTo>
                    <a:pt x="16812" y="19948"/>
                  </a:lnTo>
                  <a:lnTo>
                    <a:pt x="16112" y="19948"/>
                  </a:lnTo>
                  <a:lnTo>
                    <a:pt x="16679" y="19381"/>
                  </a:lnTo>
                  <a:close/>
                  <a:moveTo>
                    <a:pt x="0" y="0"/>
                  </a:moveTo>
                  <a:lnTo>
                    <a:pt x="167" y="1735"/>
                  </a:lnTo>
                  <a:lnTo>
                    <a:pt x="267" y="3002"/>
                  </a:lnTo>
                  <a:lnTo>
                    <a:pt x="501" y="6238"/>
                  </a:lnTo>
                  <a:lnTo>
                    <a:pt x="667" y="8106"/>
                  </a:lnTo>
                  <a:lnTo>
                    <a:pt x="867" y="10574"/>
                  </a:lnTo>
                  <a:lnTo>
                    <a:pt x="934" y="11642"/>
                  </a:lnTo>
                  <a:lnTo>
                    <a:pt x="968" y="11942"/>
                  </a:lnTo>
                  <a:lnTo>
                    <a:pt x="1068" y="13210"/>
                  </a:lnTo>
                  <a:lnTo>
                    <a:pt x="1234" y="14911"/>
                  </a:lnTo>
                  <a:lnTo>
                    <a:pt x="1301" y="15978"/>
                  </a:lnTo>
                  <a:lnTo>
                    <a:pt x="1401" y="17046"/>
                  </a:lnTo>
                  <a:lnTo>
                    <a:pt x="1501" y="18313"/>
                  </a:lnTo>
                  <a:lnTo>
                    <a:pt x="1568" y="19247"/>
                  </a:lnTo>
                  <a:lnTo>
                    <a:pt x="1668" y="20315"/>
                  </a:lnTo>
                  <a:lnTo>
                    <a:pt x="1701" y="20782"/>
                  </a:lnTo>
                  <a:lnTo>
                    <a:pt x="17546" y="20782"/>
                  </a:lnTo>
                  <a:lnTo>
                    <a:pt x="17579" y="20315"/>
                  </a:lnTo>
                  <a:lnTo>
                    <a:pt x="17646" y="19247"/>
                  </a:lnTo>
                  <a:lnTo>
                    <a:pt x="17713" y="18313"/>
                  </a:lnTo>
                  <a:lnTo>
                    <a:pt x="17846" y="17046"/>
                  </a:lnTo>
                  <a:lnTo>
                    <a:pt x="17913" y="15978"/>
                  </a:lnTo>
                  <a:lnTo>
                    <a:pt x="18013" y="14911"/>
                  </a:lnTo>
                  <a:lnTo>
                    <a:pt x="18146" y="13210"/>
                  </a:lnTo>
                  <a:lnTo>
                    <a:pt x="18247" y="11942"/>
                  </a:lnTo>
                  <a:lnTo>
                    <a:pt x="18280" y="11642"/>
                  </a:lnTo>
                  <a:lnTo>
                    <a:pt x="18347" y="10574"/>
                  </a:lnTo>
                  <a:lnTo>
                    <a:pt x="18547" y="8073"/>
                  </a:lnTo>
                  <a:lnTo>
                    <a:pt x="18714" y="6238"/>
                  </a:lnTo>
                  <a:lnTo>
                    <a:pt x="18980" y="3002"/>
                  </a:lnTo>
                  <a:lnTo>
                    <a:pt x="19080" y="1735"/>
                  </a:lnTo>
                  <a:lnTo>
                    <a:pt x="1921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24a2383e99_2_164"/>
            <p:cNvSpPr/>
            <p:nvPr/>
          </p:nvSpPr>
          <p:spPr>
            <a:xfrm>
              <a:off x="4481970" y="3975958"/>
              <a:ext cx="255332" cy="27052"/>
            </a:xfrm>
            <a:custGeom>
              <a:rect b="b" l="l" r="r" t="t"/>
              <a:pathLst>
                <a:path extrusionOk="0" h="2269" w="21416">
                  <a:moveTo>
                    <a:pt x="834" y="0"/>
                  </a:moveTo>
                  <a:cubicBezTo>
                    <a:pt x="367" y="0"/>
                    <a:pt x="0" y="367"/>
                    <a:pt x="0" y="834"/>
                  </a:cubicBezTo>
                  <a:lnTo>
                    <a:pt x="0" y="1435"/>
                  </a:lnTo>
                  <a:cubicBezTo>
                    <a:pt x="0" y="1902"/>
                    <a:pt x="367" y="2269"/>
                    <a:pt x="834" y="2269"/>
                  </a:cubicBezTo>
                  <a:lnTo>
                    <a:pt x="20582" y="2269"/>
                  </a:lnTo>
                  <a:cubicBezTo>
                    <a:pt x="21049" y="2269"/>
                    <a:pt x="21416" y="1902"/>
                    <a:pt x="21416" y="1435"/>
                  </a:cubicBezTo>
                  <a:lnTo>
                    <a:pt x="21416" y="834"/>
                  </a:lnTo>
                  <a:cubicBezTo>
                    <a:pt x="21416" y="367"/>
                    <a:pt x="21049" y="0"/>
                    <a:pt x="205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24a2383e99_2_164"/>
            <p:cNvSpPr/>
            <p:nvPr/>
          </p:nvSpPr>
          <p:spPr>
            <a:xfrm>
              <a:off x="4500259" y="4217749"/>
              <a:ext cx="218754" cy="26659"/>
            </a:xfrm>
            <a:custGeom>
              <a:rect b="b" l="l" r="r" t="t"/>
              <a:pathLst>
                <a:path extrusionOk="0" h="2236" w="18348">
                  <a:moveTo>
                    <a:pt x="835" y="0"/>
                  </a:moveTo>
                  <a:cubicBezTo>
                    <a:pt x="368" y="0"/>
                    <a:pt x="1" y="367"/>
                    <a:pt x="1" y="834"/>
                  </a:cubicBezTo>
                  <a:lnTo>
                    <a:pt x="1" y="1435"/>
                  </a:lnTo>
                  <a:cubicBezTo>
                    <a:pt x="1" y="1868"/>
                    <a:pt x="368" y="2235"/>
                    <a:pt x="835" y="2235"/>
                  </a:cubicBezTo>
                  <a:lnTo>
                    <a:pt x="17513" y="2235"/>
                  </a:lnTo>
                  <a:cubicBezTo>
                    <a:pt x="17980" y="2235"/>
                    <a:pt x="18347" y="1868"/>
                    <a:pt x="18347" y="1435"/>
                  </a:cubicBezTo>
                  <a:lnTo>
                    <a:pt x="18347" y="834"/>
                  </a:lnTo>
                  <a:cubicBezTo>
                    <a:pt x="18347" y="367"/>
                    <a:pt x="17980" y="0"/>
                    <a:pt x="175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124a2383e99_2_164"/>
            <p:cNvSpPr/>
            <p:nvPr/>
          </p:nvSpPr>
          <p:spPr>
            <a:xfrm>
              <a:off x="3443987" y="2694611"/>
              <a:ext cx="179374" cy="179767"/>
            </a:xfrm>
            <a:custGeom>
              <a:rect b="b" l="l" r="r" t="t"/>
              <a:pathLst>
                <a:path extrusionOk="0" h="15078" w="15045">
                  <a:moveTo>
                    <a:pt x="1268" y="0"/>
                  </a:moveTo>
                  <a:cubicBezTo>
                    <a:pt x="567" y="0"/>
                    <a:pt x="0" y="567"/>
                    <a:pt x="0" y="1268"/>
                  </a:cubicBezTo>
                  <a:lnTo>
                    <a:pt x="0" y="13810"/>
                  </a:lnTo>
                  <a:cubicBezTo>
                    <a:pt x="0" y="14511"/>
                    <a:pt x="567" y="15078"/>
                    <a:pt x="1268" y="15078"/>
                  </a:cubicBezTo>
                  <a:lnTo>
                    <a:pt x="13810" y="15078"/>
                  </a:lnTo>
                  <a:cubicBezTo>
                    <a:pt x="14477" y="15078"/>
                    <a:pt x="15044" y="14511"/>
                    <a:pt x="15044" y="13810"/>
                  </a:cubicBezTo>
                  <a:lnTo>
                    <a:pt x="15044" y="1268"/>
                  </a:lnTo>
                  <a:cubicBezTo>
                    <a:pt x="15044" y="567"/>
                    <a:pt x="14477" y="0"/>
                    <a:pt x="138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124a2383e99_2_164"/>
            <p:cNvSpPr/>
            <p:nvPr/>
          </p:nvSpPr>
          <p:spPr>
            <a:xfrm>
              <a:off x="3513184" y="2858456"/>
              <a:ext cx="75970" cy="73192"/>
            </a:xfrm>
            <a:custGeom>
              <a:rect b="b" l="l" r="r" t="t"/>
              <a:pathLst>
                <a:path extrusionOk="0" h="6139" w="6372">
                  <a:moveTo>
                    <a:pt x="0" y="0"/>
                  </a:moveTo>
                  <a:cubicBezTo>
                    <a:pt x="0" y="0"/>
                    <a:pt x="768" y="4237"/>
                    <a:pt x="6372" y="6138"/>
                  </a:cubicBezTo>
                  <a:cubicBezTo>
                    <a:pt x="6372" y="6138"/>
                    <a:pt x="3169" y="3069"/>
                    <a:pt x="31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124a2383e99_2_164"/>
            <p:cNvSpPr/>
            <p:nvPr/>
          </p:nvSpPr>
          <p:spPr>
            <a:xfrm>
              <a:off x="3502048" y="2728816"/>
              <a:ext cx="64835" cy="106993"/>
            </a:xfrm>
            <a:custGeom>
              <a:rect b="b" l="l" r="r" t="t"/>
              <a:pathLst>
                <a:path extrusionOk="0" h="8974" w="5438">
                  <a:moveTo>
                    <a:pt x="2369" y="2102"/>
                  </a:moveTo>
                  <a:lnTo>
                    <a:pt x="2369" y="3803"/>
                  </a:lnTo>
                  <a:cubicBezTo>
                    <a:pt x="1802" y="3669"/>
                    <a:pt x="1401" y="3402"/>
                    <a:pt x="1401" y="3002"/>
                  </a:cubicBezTo>
                  <a:cubicBezTo>
                    <a:pt x="1401" y="2569"/>
                    <a:pt x="1702" y="2235"/>
                    <a:pt x="2369" y="2102"/>
                  </a:cubicBezTo>
                  <a:close/>
                  <a:moveTo>
                    <a:pt x="3169" y="5204"/>
                  </a:moveTo>
                  <a:cubicBezTo>
                    <a:pt x="3770" y="5337"/>
                    <a:pt x="4203" y="5571"/>
                    <a:pt x="4203" y="6038"/>
                  </a:cubicBezTo>
                  <a:cubicBezTo>
                    <a:pt x="4203" y="6438"/>
                    <a:pt x="3903" y="6772"/>
                    <a:pt x="3169" y="6872"/>
                  </a:cubicBezTo>
                  <a:lnTo>
                    <a:pt x="3169" y="5204"/>
                  </a:lnTo>
                  <a:close/>
                  <a:moveTo>
                    <a:pt x="2369" y="0"/>
                  </a:moveTo>
                  <a:lnTo>
                    <a:pt x="2369" y="1067"/>
                  </a:lnTo>
                  <a:cubicBezTo>
                    <a:pt x="868" y="1201"/>
                    <a:pt x="134" y="2068"/>
                    <a:pt x="134" y="3036"/>
                  </a:cubicBezTo>
                  <a:cubicBezTo>
                    <a:pt x="134" y="4370"/>
                    <a:pt x="1301" y="4703"/>
                    <a:pt x="2369" y="4970"/>
                  </a:cubicBezTo>
                  <a:lnTo>
                    <a:pt x="2369" y="6872"/>
                  </a:lnTo>
                  <a:cubicBezTo>
                    <a:pt x="1668" y="6838"/>
                    <a:pt x="1001" y="6571"/>
                    <a:pt x="434" y="6171"/>
                  </a:cubicBezTo>
                  <a:lnTo>
                    <a:pt x="0" y="7138"/>
                  </a:lnTo>
                  <a:cubicBezTo>
                    <a:pt x="701" y="7605"/>
                    <a:pt x="1535" y="7906"/>
                    <a:pt x="2369" y="7906"/>
                  </a:cubicBezTo>
                  <a:lnTo>
                    <a:pt x="2369" y="8973"/>
                  </a:lnTo>
                  <a:lnTo>
                    <a:pt x="3169" y="8973"/>
                  </a:lnTo>
                  <a:lnTo>
                    <a:pt x="3169" y="7906"/>
                  </a:lnTo>
                  <a:cubicBezTo>
                    <a:pt x="4704" y="7772"/>
                    <a:pt x="5438" y="6905"/>
                    <a:pt x="5438" y="5938"/>
                  </a:cubicBezTo>
                  <a:cubicBezTo>
                    <a:pt x="5438" y="4603"/>
                    <a:pt x="4237" y="4270"/>
                    <a:pt x="3169" y="4003"/>
                  </a:cubicBezTo>
                  <a:lnTo>
                    <a:pt x="3169" y="2102"/>
                  </a:lnTo>
                  <a:cubicBezTo>
                    <a:pt x="3703" y="2135"/>
                    <a:pt x="4237" y="2335"/>
                    <a:pt x="4737" y="2602"/>
                  </a:cubicBezTo>
                  <a:lnTo>
                    <a:pt x="5171" y="1635"/>
                  </a:lnTo>
                  <a:cubicBezTo>
                    <a:pt x="4537" y="1268"/>
                    <a:pt x="3870" y="1067"/>
                    <a:pt x="3169" y="1034"/>
                  </a:cubicBezTo>
                  <a:lnTo>
                    <a:pt x="31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124a2383e99_2_164"/>
            <p:cNvSpPr/>
            <p:nvPr/>
          </p:nvSpPr>
          <p:spPr>
            <a:xfrm>
              <a:off x="3457506" y="3301837"/>
              <a:ext cx="52113" cy="94307"/>
            </a:xfrm>
            <a:custGeom>
              <a:rect b="b" l="l" r="r" t="t"/>
              <a:pathLst>
                <a:path extrusionOk="0" h="7910" w="4371">
                  <a:moveTo>
                    <a:pt x="3681" y="1"/>
                  </a:moveTo>
                  <a:cubicBezTo>
                    <a:pt x="3088" y="1"/>
                    <a:pt x="1" y="6249"/>
                    <a:pt x="34" y="6842"/>
                  </a:cubicBezTo>
                  <a:cubicBezTo>
                    <a:pt x="100" y="7442"/>
                    <a:pt x="4370" y="7909"/>
                    <a:pt x="4370" y="7909"/>
                  </a:cubicBezTo>
                  <a:lnTo>
                    <a:pt x="3703" y="4"/>
                  </a:lnTo>
                  <a:cubicBezTo>
                    <a:pt x="3696" y="2"/>
                    <a:pt x="3689" y="1"/>
                    <a:pt x="368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124a2383e99_2_164"/>
            <p:cNvSpPr/>
            <p:nvPr/>
          </p:nvSpPr>
          <p:spPr>
            <a:xfrm>
              <a:off x="3457506" y="3301837"/>
              <a:ext cx="52113" cy="94307"/>
            </a:xfrm>
            <a:custGeom>
              <a:rect b="b" l="l" r="r" t="t"/>
              <a:pathLst>
                <a:path extrusionOk="0" h="7910" w="4371">
                  <a:moveTo>
                    <a:pt x="3681" y="1"/>
                  </a:moveTo>
                  <a:cubicBezTo>
                    <a:pt x="3088" y="1"/>
                    <a:pt x="1" y="6249"/>
                    <a:pt x="34" y="6842"/>
                  </a:cubicBezTo>
                  <a:cubicBezTo>
                    <a:pt x="100" y="7442"/>
                    <a:pt x="4370" y="7909"/>
                    <a:pt x="4370" y="7909"/>
                  </a:cubicBezTo>
                  <a:lnTo>
                    <a:pt x="3703" y="4"/>
                  </a:lnTo>
                  <a:cubicBezTo>
                    <a:pt x="3696" y="2"/>
                    <a:pt x="3689" y="1"/>
                    <a:pt x="368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124a2383e99_2_164"/>
            <p:cNvSpPr/>
            <p:nvPr/>
          </p:nvSpPr>
          <p:spPr>
            <a:xfrm>
              <a:off x="3456708" y="3301873"/>
              <a:ext cx="195684" cy="163350"/>
            </a:xfrm>
            <a:custGeom>
              <a:rect b="b" l="l" r="r" t="t"/>
              <a:pathLst>
                <a:path extrusionOk="0" h="13701" w="16413">
                  <a:moveTo>
                    <a:pt x="3770" y="1"/>
                  </a:moveTo>
                  <a:cubicBezTo>
                    <a:pt x="3770" y="1"/>
                    <a:pt x="1" y="9341"/>
                    <a:pt x="968" y="11542"/>
                  </a:cubicBezTo>
                  <a:cubicBezTo>
                    <a:pt x="1717" y="13308"/>
                    <a:pt x="9142" y="13701"/>
                    <a:pt x="12688" y="13701"/>
                  </a:cubicBezTo>
                  <a:cubicBezTo>
                    <a:pt x="13562" y="13701"/>
                    <a:pt x="14200" y="13677"/>
                    <a:pt x="14444" y="13644"/>
                  </a:cubicBezTo>
                  <a:cubicBezTo>
                    <a:pt x="15645" y="13477"/>
                    <a:pt x="16412" y="1902"/>
                    <a:pt x="16412" y="1902"/>
                  </a:cubicBezTo>
                  <a:cubicBezTo>
                    <a:pt x="12143" y="1735"/>
                    <a:pt x="7906" y="1102"/>
                    <a:pt x="377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124a2383e99_2_164"/>
            <p:cNvSpPr/>
            <p:nvPr/>
          </p:nvSpPr>
          <p:spPr>
            <a:xfrm>
              <a:off x="3483354" y="3120133"/>
              <a:ext cx="110176" cy="141997"/>
            </a:xfrm>
            <a:custGeom>
              <a:rect b="b" l="l" r="r" t="t"/>
              <a:pathLst>
                <a:path extrusionOk="0" h="11910" w="9241">
                  <a:moveTo>
                    <a:pt x="2502" y="8573"/>
                  </a:moveTo>
                  <a:cubicBezTo>
                    <a:pt x="2524" y="8579"/>
                    <a:pt x="2545" y="8585"/>
                    <a:pt x="2565" y="8591"/>
                  </a:cubicBezTo>
                  <a:lnTo>
                    <a:pt x="2565" y="8591"/>
                  </a:lnTo>
                  <a:cubicBezTo>
                    <a:pt x="2511" y="8587"/>
                    <a:pt x="2457" y="8581"/>
                    <a:pt x="2402" y="8573"/>
                  </a:cubicBezTo>
                  <a:close/>
                  <a:moveTo>
                    <a:pt x="6805" y="1"/>
                  </a:moveTo>
                  <a:cubicBezTo>
                    <a:pt x="6439" y="301"/>
                    <a:pt x="6138" y="568"/>
                    <a:pt x="5838" y="834"/>
                  </a:cubicBezTo>
                  <a:cubicBezTo>
                    <a:pt x="5571" y="1135"/>
                    <a:pt x="5271" y="1402"/>
                    <a:pt x="5004" y="1702"/>
                  </a:cubicBezTo>
                  <a:cubicBezTo>
                    <a:pt x="4437" y="2269"/>
                    <a:pt x="3903" y="2903"/>
                    <a:pt x="3403" y="3536"/>
                  </a:cubicBezTo>
                  <a:cubicBezTo>
                    <a:pt x="2402" y="4804"/>
                    <a:pt x="1502" y="6205"/>
                    <a:pt x="768" y="7639"/>
                  </a:cubicBezTo>
                  <a:lnTo>
                    <a:pt x="501" y="8206"/>
                  </a:lnTo>
                  <a:lnTo>
                    <a:pt x="368" y="8473"/>
                  </a:lnTo>
                  <a:lnTo>
                    <a:pt x="301" y="8607"/>
                  </a:lnTo>
                  <a:lnTo>
                    <a:pt x="201" y="8840"/>
                  </a:lnTo>
                  <a:cubicBezTo>
                    <a:pt x="67" y="9107"/>
                    <a:pt x="34" y="9374"/>
                    <a:pt x="1" y="9641"/>
                  </a:cubicBezTo>
                  <a:cubicBezTo>
                    <a:pt x="1" y="9874"/>
                    <a:pt x="1" y="10074"/>
                    <a:pt x="67" y="10308"/>
                  </a:cubicBezTo>
                  <a:cubicBezTo>
                    <a:pt x="234" y="11042"/>
                    <a:pt x="768" y="11609"/>
                    <a:pt x="1502" y="11809"/>
                  </a:cubicBezTo>
                  <a:cubicBezTo>
                    <a:pt x="1702" y="11876"/>
                    <a:pt x="1935" y="11909"/>
                    <a:pt x="2169" y="11909"/>
                  </a:cubicBezTo>
                  <a:cubicBezTo>
                    <a:pt x="2703" y="11909"/>
                    <a:pt x="3236" y="11842"/>
                    <a:pt x="3737" y="11676"/>
                  </a:cubicBezTo>
                  <a:cubicBezTo>
                    <a:pt x="4170" y="11542"/>
                    <a:pt x="4571" y="11409"/>
                    <a:pt x="4937" y="11275"/>
                  </a:cubicBezTo>
                  <a:cubicBezTo>
                    <a:pt x="6405" y="10675"/>
                    <a:pt x="7840" y="9941"/>
                    <a:pt x="9174" y="9107"/>
                  </a:cubicBezTo>
                  <a:lnTo>
                    <a:pt x="8407" y="7372"/>
                  </a:lnTo>
                  <a:cubicBezTo>
                    <a:pt x="7106" y="7705"/>
                    <a:pt x="5751" y="8065"/>
                    <a:pt x="4490" y="8329"/>
                  </a:cubicBezTo>
                  <a:lnTo>
                    <a:pt x="4490" y="8329"/>
                  </a:lnTo>
                  <a:cubicBezTo>
                    <a:pt x="5055" y="7498"/>
                    <a:pt x="5671" y="6701"/>
                    <a:pt x="6338" y="5938"/>
                  </a:cubicBezTo>
                  <a:cubicBezTo>
                    <a:pt x="6805" y="5371"/>
                    <a:pt x="7272" y="4871"/>
                    <a:pt x="7773" y="4337"/>
                  </a:cubicBezTo>
                  <a:cubicBezTo>
                    <a:pt x="8006" y="4070"/>
                    <a:pt x="8273" y="3837"/>
                    <a:pt x="8507" y="3603"/>
                  </a:cubicBezTo>
                  <a:cubicBezTo>
                    <a:pt x="8740" y="3336"/>
                    <a:pt x="9040" y="3069"/>
                    <a:pt x="9241" y="2903"/>
                  </a:cubicBezTo>
                  <a:lnTo>
                    <a:pt x="6805" y="1"/>
                  </a:lnTo>
                  <a:close/>
                </a:path>
              </a:pathLst>
            </a:custGeom>
            <a:solidFill>
              <a:srgbClr val="E9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24a2383e99_2_164"/>
            <p:cNvSpPr/>
            <p:nvPr/>
          </p:nvSpPr>
          <p:spPr>
            <a:xfrm>
              <a:off x="3524319" y="3103896"/>
              <a:ext cx="85615" cy="95392"/>
            </a:xfrm>
            <a:custGeom>
              <a:rect b="b" l="l" r="r" t="t"/>
              <a:pathLst>
                <a:path extrusionOk="0" h="8001" w="7181">
                  <a:moveTo>
                    <a:pt x="4629" y="0"/>
                  </a:moveTo>
                  <a:cubicBezTo>
                    <a:pt x="4256" y="0"/>
                    <a:pt x="3757" y="171"/>
                    <a:pt x="3103" y="562"/>
                  </a:cubicBezTo>
                  <a:cubicBezTo>
                    <a:pt x="1802" y="1363"/>
                    <a:pt x="734" y="2463"/>
                    <a:pt x="0" y="3831"/>
                  </a:cubicBezTo>
                  <a:lnTo>
                    <a:pt x="3803" y="8001"/>
                  </a:lnTo>
                  <a:cubicBezTo>
                    <a:pt x="3803" y="8001"/>
                    <a:pt x="7181" y="0"/>
                    <a:pt x="46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24a2383e99_2_164"/>
            <p:cNvSpPr/>
            <p:nvPr/>
          </p:nvSpPr>
          <p:spPr>
            <a:xfrm>
              <a:off x="3614595" y="2960259"/>
              <a:ext cx="212387" cy="184894"/>
            </a:xfrm>
            <a:custGeom>
              <a:rect b="b" l="l" r="r" t="t"/>
              <a:pathLst>
                <a:path extrusionOk="0" h="15508" w="17814">
                  <a:moveTo>
                    <a:pt x="13810" y="1"/>
                  </a:moveTo>
                  <a:cubicBezTo>
                    <a:pt x="6939" y="301"/>
                    <a:pt x="0" y="10809"/>
                    <a:pt x="0" y="10809"/>
                  </a:cubicBezTo>
                  <a:cubicBezTo>
                    <a:pt x="0" y="10809"/>
                    <a:pt x="661" y="15508"/>
                    <a:pt x="6459" y="15508"/>
                  </a:cubicBezTo>
                  <a:cubicBezTo>
                    <a:pt x="7306" y="15508"/>
                    <a:pt x="8261" y="15408"/>
                    <a:pt x="9340" y="15178"/>
                  </a:cubicBezTo>
                  <a:cubicBezTo>
                    <a:pt x="17813" y="13377"/>
                    <a:pt x="13810" y="1"/>
                    <a:pt x="138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24a2383e99_2_164"/>
            <p:cNvSpPr/>
            <p:nvPr/>
          </p:nvSpPr>
          <p:spPr>
            <a:xfrm>
              <a:off x="3783213" y="2989754"/>
              <a:ext cx="19112" cy="7905"/>
            </a:xfrm>
            <a:custGeom>
              <a:rect b="b" l="l" r="r" t="t"/>
              <a:pathLst>
                <a:path extrusionOk="0" h="663" w="1603">
                  <a:moveTo>
                    <a:pt x="404" y="0"/>
                  </a:moveTo>
                  <a:cubicBezTo>
                    <a:pt x="304" y="0"/>
                    <a:pt x="202" y="10"/>
                    <a:pt x="101" y="29"/>
                  </a:cubicBezTo>
                  <a:cubicBezTo>
                    <a:pt x="1" y="62"/>
                    <a:pt x="34" y="229"/>
                    <a:pt x="134" y="229"/>
                  </a:cubicBezTo>
                  <a:cubicBezTo>
                    <a:pt x="203" y="219"/>
                    <a:pt x="272" y="214"/>
                    <a:pt x="341" y="214"/>
                  </a:cubicBezTo>
                  <a:cubicBezTo>
                    <a:pt x="736" y="214"/>
                    <a:pt x="1118" y="373"/>
                    <a:pt x="1402" y="629"/>
                  </a:cubicBezTo>
                  <a:cubicBezTo>
                    <a:pt x="1402" y="663"/>
                    <a:pt x="1435" y="663"/>
                    <a:pt x="1469" y="663"/>
                  </a:cubicBezTo>
                  <a:cubicBezTo>
                    <a:pt x="1569" y="663"/>
                    <a:pt x="1602" y="562"/>
                    <a:pt x="1535" y="496"/>
                  </a:cubicBezTo>
                  <a:cubicBezTo>
                    <a:pt x="1238" y="171"/>
                    <a:pt x="831" y="0"/>
                    <a:pt x="4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24a2383e99_2_164"/>
            <p:cNvSpPr/>
            <p:nvPr/>
          </p:nvSpPr>
          <p:spPr>
            <a:xfrm>
              <a:off x="3792763" y="3021109"/>
              <a:ext cx="9955" cy="19505"/>
            </a:xfrm>
            <a:custGeom>
              <a:rect b="b" l="l" r="r" t="t"/>
              <a:pathLst>
                <a:path extrusionOk="0" h="1636" w="835">
                  <a:moveTo>
                    <a:pt x="34" y="1"/>
                  </a:moveTo>
                  <a:lnTo>
                    <a:pt x="0" y="1602"/>
                  </a:lnTo>
                  <a:cubicBezTo>
                    <a:pt x="69" y="1625"/>
                    <a:pt x="140" y="1635"/>
                    <a:pt x="210" y="1635"/>
                  </a:cubicBezTo>
                  <a:cubicBezTo>
                    <a:pt x="447" y="1635"/>
                    <a:pt x="680" y="1515"/>
                    <a:pt x="834" y="1335"/>
                  </a:cubicBezTo>
                  <a:cubicBezTo>
                    <a:pt x="534" y="901"/>
                    <a:pt x="267" y="468"/>
                    <a:pt x="34" y="1"/>
                  </a:cubicBezTo>
                  <a:close/>
                </a:path>
              </a:pathLst>
            </a:custGeom>
            <a:solidFill>
              <a:srgbClr val="D587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24a2383e99_2_164"/>
            <p:cNvSpPr/>
            <p:nvPr/>
          </p:nvSpPr>
          <p:spPr>
            <a:xfrm>
              <a:off x="3793156" y="3005956"/>
              <a:ext cx="7571" cy="10790"/>
            </a:xfrm>
            <a:custGeom>
              <a:rect b="b" l="l" r="r" t="t"/>
              <a:pathLst>
                <a:path extrusionOk="0" h="905" w="635">
                  <a:moveTo>
                    <a:pt x="298" y="0"/>
                  </a:moveTo>
                  <a:cubicBezTo>
                    <a:pt x="144" y="0"/>
                    <a:pt x="1" y="188"/>
                    <a:pt x="1" y="404"/>
                  </a:cubicBezTo>
                  <a:cubicBezTo>
                    <a:pt x="1" y="671"/>
                    <a:pt x="101" y="905"/>
                    <a:pt x="268" y="905"/>
                  </a:cubicBezTo>
                  <a:cubicBezTo>
                    <a:pt x="434" y="905"/>
                    <a:pt x="601" y="705"/>
                    <a:pt x="601" y="471"/>
                  </a:cubicBezTo>
                  <a:cubicBezTo>
                    <a:pt x="635" y="204"/>
                    <a:pt x="501" y="37"/>
                    <a:pt x="334" y="4"/>
                  </a:cubicBezTo>
                  <a:cubicBezTo>
                    <a:pt x="322" y="2"/>
                    <a:pt x="310"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24a2383e99_2_164"/>
            <p:cNvSpPr/>
            <p:nvPr/>
          </p:nvSpPr>
          <p:spPr>
            <a:xfrm>
              <a:off x="3796340" y="3003607"/>
              <a:ext cx="6772" cy="3231"/>
            </a:xfrm>
            <a:custGeom>
              <a:rect b="b" l="l" r="r" t="t"/>
              <a:pathLst>
                <a:path extrusionOk="0" h="271" w="568">
                  <a:moveTo>
                    <a:pt x="568" y="1"/>
                  </a:moveTo>
                  <a:lnTo>
                    <a:pt x="1" y="201"/>
                  </a:lnTo>
                  <a:cubicBezTo>
                    <a:pt x="57" y="251"/>
                    <a:pt x="115" y="270"/>
                    <a:pt x="172" y="270"/>
                  </a:cubicBezTo>
                  <a:cubicBezTo>
                    <a:pt x="381" y="270"/>
                    <a:pt x="568" y="1"/>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24a2383e99_2_164"/>
            <p:cNvSpPr/>
            <p:nvPr/>
          </p:nvSpPr>
          <p:spPr>
            <a:xfrm>
              <a:off x="3673194" y="2944176"/>
              <a:ext cx="124757" cy="141508"/>
            </a:xfrm>
            <a:custGeom>
              <a:rect b="b" l="l" r="r" t="t"/>
              <a:pathLst>
                <a:path extrusionOk="0" h="11869" w="10464">
                  <a:moveTo>
                    <a:pt x="5970" y="1"/>
                  </a:moveTo>
                  <a:cubicBezTo>
                    <a:pt x="1628" y="1"/>
                    <a:pt x="1" y="7265"/>
                    <a:pt x="3125" y="10356"/>
                  </a:cubicBezTo>
                  <a:cubicBezTo>
                    <a:pt x="3158" y="10390"/>
                    <a:pt x="3191" y="10423"/>
                    <a:pt x="3225" y="10456"/>
                  </a:cubicBezTo>
                  <a:cubicBezTo>
                    <a:pt x="3658" y="10857"/>
                    <a:pt x="4159" y="11224"/>
                    <a:pt x="4726" y="11457"/>
                  </a:cubicBezTo>
                  <a:cubicBezTo>
                    <a:pt x="5479" y="11734"/>
                    <a:pt x="6139" y="11869"/>
                    <a:pt x="6715" y="11869"/>
                  </a:cubicBezTo>
                  <a:cubicBezTo>
                    <a:pt x="7389" y="11869"/>
                    <a:pt x="7945" y="11684"/>
                    <a:pt x="8395" y="11324"/>
                  </a:cubicBezTo>
                  <a:cubicBezTo>
                    <a:pt x="9629" y="10323"/>
                    <a:pt x="10163" y="8322"/>
                    <a:pt x="10363" y="5853"/>
                  </a:cubicBezTo>
                  <a:cubicBezTo>
                    <a:pt x="10463" y="4886"/>
                    <a:pt x="10396" y="3918"/>
                    <a:pt x="10230" y="2951"/>
                  </a:cubicBezTo>
                  <a:lnTo>
                    <a:pt x="10230" y="2884"/>
                  </a:lnTo>
                  <a:lnTo>
                    <a:pt x="10196" y="2784"/>
                  </a:lnTo>
                  <a:cubicBezTo>
                    <a:pt x="9896" y="1683"/>
                    <a:pt x="9095" y="783"/>
                    <a:pt x="7995" y="416"/>
                  </a:cubicBezTo>
                  <a:cubicBezTo>
                    <a:pt x="7561" y="216"/>
                    <a:pt x="7061" y="116"/>
                    <a:pt x="6594" y="49"/>
                  </a:cubicBezTo>
                  <a:cubicBezTo>
                    <a:pt x="6380" y="16"/>
                    <a:pt x="6172" y="1"/>
                    <a:pt x="5970" y="1"/>
                  </a:cubicBez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24a2383e99_2_164"/>
            <p:cNvSpPr/>
            <p:nvPr/>
          </p:nvSpPr>
          <p:spPr>
            <a:xfrm>
              <a:off x="3711631" y="3066079"/>
              <a:ext cx="62057" cy="18599"/>
            </a:xfrm>
            <a:custGeom>
              <a:rect b="b" l="l" r="r" t="t"/>
              <a:pathLst>
                <a:path extrusionOk="0" h="1560" w="5205">
                  <a:moveTo>
                    <a:pt x="1021" y="1"/>
                  </a:moveTo>
                  <a:cubicBezTo>
                    <a:pt x="673" y="1"/>
                    <a:pt x="326" y="77"/>
                    <a:pt x="1" y="231"/>
                  </a:cubicBezTo>
                  <a:cubicBezTo>
                    <a:pt x="434" y="632"/>
                    <a:pt x="935" y="932"/>
                    <a:pt x="1502" y="1165"/>
                  </a:cubicBezTo>
                  <a:cubicBezTo>
                    <a:pt x="2225" y="1431"/>
                    <a:pt x="2863" y="1560"/>
                    <a:pt x="3426" y="1560"/>
                  </a:cubicBezTo>
                  <a:cubicBezTo>
                    <a:pt x="4134" y="1560"/>
                    <a:pt x="4721" y="1356"/>
                    <a:pt x="5204" y="965"/>
                  </a:cubicBezTo>
                  <a:lnTo>
                    <a:pt x="5204" y="965"/>
                  </a:lnTo>
                  <a:cubicBezTo>
                    <a:pt x="5009" y="990"/>
                    <a:pt x="4814" y="1002"/>
                    <a:pt x="4621" y="1002"/>
                  </a:cubicBezTo>
                  <a:cubicBezTo>
                    <a:pt x="3762" y="1002"/>
                    <a:pt x="2938" y="761"/>
                    <a:pt x="2202" y="298"/>
                  </a:cubicBezTo>
                  <a:cubicBezTo>
                    <a:pt x="1827" y="102"/>
                    <a:pt x="1423" y="1"/>
                    <a:pt x="102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24a2383e99_2_164"/>
            <p:cNvSpPr/>
            <p:nvPr/>
          </p:nvSpPr>
          <p:spPr>
            <a:xfrm>
              <a:off x="3651185" y="2927139"/>
              <a:ext cx="143976" cy="140662"/>
            </a:xfrm>
            <a:custGeom>
              <a:rect b="b" l="l" r="r" t="t"/>
              <a:pathLst>
                <a:path extrusionOk="0" h="11798" w="12076">
                  <a:moveTo>
                    <a:pt x="6697" y="0"/>
                  </a:moveTo>
                  <a:cubicBezTo>
                    <a:pt x="4555" y="0"/>
                    <a:pt x="2395" y="1102"/>
                    <a:pt x="1501" y="3413"/>
                  </a:cubicBezTo>
                  <a:cubicBezTo>
                    <a:pt x="0" y="7249"/>
                    <a:pt x="1868" y="11485"/>
                    <a:pt x="4637" y="11785"/>
                  </a:cubicBezTo>
                  <a:cubicBezTo>
                    <a:pt x="4705" y="11793"/>
                    <a:pt x="4773" y="11797"/>
                    <a:pt x="4841" y="11797"/>
                  </a:cubicBezTo>
                  <a:cubicBezTo>
                    <a:pt x="6764" y="11797"/>
                    <a:pt x="8506" y="8717"/>
                    <a:pt x="8506" y="8717"/>
                  </a:cubicBezTo>
                  <a:cubicBezTo>
                    <a:pt x="11875" y="7716"/>
                    <a:pt x="12076" y="4313"/>
                    <a:pt x="12076" y="4313"/>
                  </a:cubicBezTo>
                  <a:cubicBezTo>
                    <a:pt x="11663" y="1495"/>
                    <a:pt x="9192" y="0"/>
                    <a:pt x="669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24a2383e99_2_164"/>
            <p:cNvSpPr/>
            <p:nvPr/>
          </p:nvSpPr>
          <p:spPr>
            <a:xfrm>
              <a:off x="3741461" y="3004799"/>
              <a:ext cx="32620" cy="33240"/>
            </a:xfrm>
            <a:custGeom>
              <a:rect b="b" l="l" r="r" t="t"/>
              <a:pathLst>
                <a:path extrusionOk="0" h="2788" w="2736">
                  <a:moveTo>
                    <a:pt x="1602" y="1"/>
                  </a:moveTo>
                  <a:cubicBezTo>
                    <a:pt x="768" y="1"/>
                    <a:pt x="0" y="2036"/>
                    <a:pt x="2035" y="2770"/>
                  </a:cubicBezTo>
                  <a:cubicBezTo>
                    <a:pt x="2067" y="2781"/>
                    <a:pt x="2097" y="2788"/>
                    <a:pt x="2127" y="2788"/>
                  </a:cubicBezTo>
                  <a:cubicBezTo>
                    <a:pt x="2349" y="2788"/>
                    <a:pt x="2522" y="2440"/>
                    <a:pt x="2669" y="1469"/>
                  </a:cubicBezTo>
                  <a:cubicBezTo>
                    <a:pt x="2736" y="935"/>
                    <a:pt x="2435" y="1"/>
                    <a:pt x="1602" y="1"/>
                  </a:cubicBez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24a2383e99_2_164"/>
            <p:cNvSpPr/>
            <p:nvPr/>
          </p:nvSpPr>
          <p:spPr>
            <a:xfrm>
              <a:off x="3664312" y="2923718"/>
              <a:ext cx="154313" cy="82694"/>
            </a:xfrm>
            <a:custGeom>
              <a:rect b="b" l="l" r="r" t="t"/>
              <a:pathLst>
                <a:path extrusionOk="0" h="6936" w="12943">
                  <a:moveTo>
                    <a:pt x="4655" y="0"/>
                  </a:moveTo>
                  <a:cubicBezTo>
                    <a:pt x="2805" y="0"/>
                    <a:pt x="112" y="2013"/>
                    <a:pt x="0" y="5034"/>
                  </a:cubicBezTo>
                  <a:cubicBezTo>
                    <a:pt x="1068" y="4800"/>
                    <a:pt x="2135" y="4634"/>
                    <a:pt x="3202" y="4567"/>
                  </a:cubicBezTo>
                  <a:cubicBezTo>
                    <a:pt x="3250" y="4564"/>
                    <a:pt x="3300" y="4562"/>
                    <a:pt x="3352" y="4562"/>
                  </a:cubicBezTo>
                  <a:cubicBezTo>
                    <a:pt x="5300" y="4562"/>
                    <a:pt x="10174" y="6935"/>
                    <a:pt x="10174" y="6935"/>
                  </a:cubicBezTo>
                  <a:cubicBezTo>
                    <a:pt x="12943" y="4834"/>
                    <a:pt x="12376" y="3199"/>
                    <a:pt x="10508" y="1398"/>
                  </a:cubicBezTo>
                  <a:cubicBezTo>
                    <a:pt x="9447" y="360"/>
                    <a:pt x="7577" y="192"/>
                    <a:pt x="6479" y="192"/>
                  </a:cubicBezTo>
                  <a:cubicBezTo>
                    <a:pt x="5953" y="192"/>
                    <a:pt x="5604" y="231"/>
                    <a:pt x="5604" y="231"/>
                  </a:cubicBezTo>
                  <a:cubicBezTo>
                    <a:pt x="5335" y="75"/>
                    <a:pt x="5010" y="0"/>
                    <a:pt x="46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24a2383e99_2_164"/>
            <p:cNvSpPr/>
            <p:nvPr/>
          </p:nvSpPr>
          <p:spPr>
            <a:xfrm>
              <a:off x="3627317" y="3052094"/>
              <a:ext cx="112167" cy="83565"/>
            </a:xfrm>
            <a:custGeom>
              <a:rect b="b" l="l" r="r" t="t"/>
              <a:pathLst>
                <a:path extrusionOk="0" h="7009" w="9408">
                  <a:moveTo>
                    <a:pt x="6050" y="1"/>
                  </a:moveTo>
                  <a:cubicBezTo>
                    <a:pt x="5516" y="1"/>
                    <a:pt x="5138" y="70"/>
                    <a:pt x="5138" y="70"/>
                  </a:cubicBezTo>
                  <a:cubicBezTo>
                    <a:pt x="4871" y="2372"/>
                    <a:pt x="1" y="5207"/>
                    <a:pt x="1" y="5207"/>
                  </a:cubicBezTo>
                  <a:lnTo>
                    <a:pt x="7940" y="7008"/>
                  </a:lnTo>
                  <a:cubicBezTo>
                    <a:pt x="7740" y="4373"/>
                    <a:pt x="9408" y="2205"/>
                    <a:pt x="9408" y="2205"/>
                  </a:cubicBezTo>
                  <a:cubicBezTo>
                    <a:pt x="8978" y="307"/>
                    <a:pt x="7171" y="1"/>
                    <a:pt x="6050" y="1"/>
                  </a:cubicBez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24a2383e99_2_164"/>
            <p:cNvSpPr/>
            <p:nvPr/>
          </p:nvSpPr>
          <p:spPr>
            <a:xfrm>
              <a:off x="3549368" y="3098256"/>
              <a:ext cx="234146" cy="258921"/>
            </a:xfrm>
            <a:custGeom>
              <a:rect b="b" l="l" r="r" t="t"/>
              <a:pathLst>
                <a:path extrusionOk="0" h="21717" w="19639">
                  <a:moveTo>
                    <a:pt x="3437" y="1"/>
                  </a:moveTo>
                  <a:cubicBezTo>
                    <a:pt x="2503" y="1"/>
                    <a:pt x="1602" y="368"/>
                    <a:pt x="968" y="1068"/>
                  </a:cubicBezTo>
                  <a:cubicBezTo>
                    <a:pt x="1769" y="12076"/>
                    <a:pt x="1135" y="15345"/>
                    <a:pt x="1" y="20449"/>
                  </a:cubicBezTo>
                  <a:cubicBezTo>
                    <a:pt x="2603" y="20916"/>
                    <a:pt x="8173" y="20716"/>
                    <a:pt x="13577" y="21716"/>
                  </a:cubicBezTo>
                  <a:cubicBezTo>
                    <a:pt x="19639" y="4984"/>
                    <a:pt x="18559" y="4536"/>
                    <a:pt x="18426" y="4536"/>
                  </a:cubicBezTo>
                  <a:cubicBezTo>
                    <a:pt x="18419" y="4536"/>
                    <a:pt x="18414" y="4537"/>
                    <a:pt x="18414" y="4537"/>
                  </a:cubicBezTo>
                  <a:cubicBezTo>
                    <a:pt x="18414" y="4537"/>
                    <a:pt x="17080" y="2770"/>
                    <a:pt x="15379" y="2136"/>
                  </a:cubicBezTo>
                  <a:lnTo>
                    <a:pt x="15178" y="2069"/>
                  </a:lnTo>
                  <a:cubicBezTo>
                    <a:pt x="14311" y="1769"/>
                    <a:pt x="14144" y="1735"/>
                    <a:pt x="12977" y="1402"/>
                  </a:cubicBezTo>
                  <a:cubicBezTo>
                    <a:pt x="10975" y="968"/>
                    <a:pt x="9107" y="601"/>
                    <a:pt x="6806" y="301"/>
                  </a:cubicBezTo>
                  <a:lnTo>
                    <a:pt x="6372" y="234"/>
                  </a:lnTo>
                  <a:cubicBezTo>
                    <a:pt x="5938" y="201"/>
                    <a:pt x="5538" y="168"/>
                    <a:pt x="5105" y="134"/>
                  </a:cubicBezTo>
                  <a:cubicBezTo>
                    <a:pt x="4838" y="101"/>
                    <a:pt x="4571" y="68"/>
                    <a:pt x="4337" y="68"/>
                  </a:cubicBezTo>
                  <a:lnTo>
                    <a:pt x="343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24a2383e99_2_164"/>
            <p:cNvSpPr/>
            <p:nvPr/>
          </p:nvSpPr>
          <p:spPr>
            <a:xfrm>
              <a:off x="3728335" y="3166665"/>
              <a:ext cx="210790" cy="198068"/>
            </a:xfrm>
            <a:custGeom>
              <a:rect b="b" l="l" r="r" t="t"/>
              <a:pathLst>
                <a:path extrusionOk="0" h="16613" w="17680">
                  <a:moveTo>
                    <a:pt x="3737" y="0"/>
                  </a:moveTo>
                  <a:lnTo>
                    <a:pt x="1" y="901"/>
                  </a:lnTo>
                  <a:cubicBezTo>
                    <a:pt x="234" y="2002"/>
                    <a:pt x="534" y="2969"/>
                    <a:pt x="868" y="3970"/>
                  </a:cubicBezTo>
                  <a:cubicBezTo>
                    <a:pt x="1168" y="4971"/>
                    <a:pt x="1535" y="5971"/>
                    <a:pt x="1935" y="6972"/>
                  </a:cubicBezTo>
                  <a:cubicBezTo>
                    <a:pt x="2302" y="7939"/>
                    <a:pt x="2736" y="8907"/>
                    <a:pt x="3170" y="9874"/>
                  </a:cubicBezTo>
                  <a:cubicBezTo>
                    <a:pt x="3403" y="10374"/>
                    <a:pt x="3637" y="10841"/>
                    <a:pt x="3870" y="11308"/>
                  </a:cubicBezTo>
                  <a:cubicBezTo>
                    <a:pt x="4003" y="11542"/>
                    <a:pt x="4137" y="11775"/>
                    <a:pt x="4237" y="12009"/>
                  </a:cubicBezTo>
                  <a:lnTo>
                    <a:pt x="4437" y="12376"/>
                  </a:lnTo>
                  <a:lnTo>
                    <a:pt x="4537" y="12543"/>
                  </a:lnTo>
                  <a:cubicBezTo>
                    <a:pt x="4604" y="12643"/>
                    <a:pt x="4637" y="12743"/>
                    <a:pt x="4737" y="12843"/>
                  </a:cubicBezTo>
                  <a:cubicBezTo>
                    <a:pt x="5138" y="13477"/>
                    <a:pt x="5705" y="13977"/>
                    <a:pt x="6372" y="14344"/>
                  </a:cubicBezTo>
                  <a:cubicBezTo>
                    <a:pt x="6906" y="14677"/>
                    <a:pt x="7439" y="14911"/>
                    <a:pt x="8006" y="15144"/>
                  </a:cubicBezTo>
                  <a:cubicBezTo>
                    <a:pt x="9040" y="15511"/>
                    <a:pt x="10108" y="15812"/>
                    <a:pt x="11209" y="16012"/>
                  </a:cubicBezTo>
                  <a:cubicBezTo>
                    <a:pt x="13277" y="16412"/>
                    <a:pt x="15378" y="16612"/>
                    <a:pt x="17513" y="16612"/>
                  </a:cubicBezTo>
                  <a:lnTo>
                    <a:pt x="17680" y="14744"/>
                  </a:lnTo>
                  <a:cubicBezTo>
                    <a:pt x="15745" y="14311"/>
                    <a:pt x="13777" y="13844"/>
                    <a:pt x="11909" y="13243"/>
                  </a:cubicBezTo>
                  <a:cubicBezTo>
                    <a:pt x="11008" y="12943"/>
                    <a:pt x="10108" y="12609"/>
                    <a:pt x="9274" y="12209"/>
                  </a:cubicBezTo>
                  <a:cubicBezTo>
                    <a:pt x="8874" y="12042"/>
                    <a:pt x="8540" y="11809"/>
                    <a:pt x="8173" y="11575"/>
                  </a:cubicBezTo>
                  <a:cubicBezTo>
                    <a:pt x="7973" y="11408"/>
                    <a:pt x="7773" y="11208"/>
                    <a:pt x="7606" y="11008"/>
                  </a:cubicBezTo>
                  <a:lnTo>
                    <a:pt x="7606" y="10941"/>
                  </a:lnTo>
                  <a:lnTo>
                    <a:pt x="7539" y="10808"/>
                  </a:lnTo>
                  <a:lnTo>
                    <a:pt x="7406" y="10474"/>
                  </a:lnTo>
                  <a:cubicBezTo>
                    <a:pt x="7306" y="10241"/>
                    <a:pt x="7172" y="10007"/>
                    <a:pt x="7106" y="9807"/>
                  </a:cubicBezTo>
                  <a:cubicBezTo>
                    <a:pt x="6906" y="9340"/>
                    <a:pt x="6705" y="8873"/>
                    <a:pt x="6539" y="8440"/>
                  </a:cubicBezTo>
                  <a:cubicBezTo>
                    <a:pt x="6172" y="7506"/>
                    <a:pt x="5805" y="6572"/>
                    <a:pt x="5471" y="5638"/>
                  </a:cubicBezTo>
                  <a:cubicBezTo>
                    <a:pt x="5171" y="4704"/>
                    <a:pt x="4871" y="3770"/>
                    <a:pt x="4571" y="2836"/>
                  </a:cubicBezTo>
                  <a:cubicBezTo>
                    <a:pt x="4270" y="1868"/>
                    <a:pt x="3970" y="901"/>
                    <a:pt x="3737" y="0"/>
                  </a:cubicBezTo>
                  <a:close/>
                </a:path>
              </a:pathLst>
            </a:custGeom>
            <a:solidFill>
              <a:srgbClr val="E9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24a2383e99_2_164"/>
            <p:cNvSpPr/>
            <p:nvPr/>
          </p:nvSpPr>
          <p:spPr>
            <a:xfrm>
              <a:off x="3928773" y="3333693"/>
              <a:ext cx="37401" cy="33765"/>
            </a:xfrm>
            <a:custGeom>
              <a:rect b="b" l="l" r="r" t="t"/>
              <a:pathLst>
                <a:path extrusionOk="0" h="2832" w="3137">
                  <a:moveTo>
                    <a:pt x="2736" y="0"/>
                  </a:moveTo>
                  <a:lnTo>
                    <a:pt x="267" y="968"/>
                  </a:lnTo>
                  <a:lnTo>
                    <a:pt x="1" y="2068"/>
                  </a:lnTo>
                  <a:cubicBezTo>
                    <a:pt x="346" y="2649"/>
                    <a:pt x="866" y="2831"/>
                    <a:pt x="1383" y="2831"/>
                  </a:cubicBezTo>
                  <a:cubicBezTo>
                    <a:pt x="2263" y="2831"/>
                    <a:pt x="3136" y="2302"/>
                    <a:pt x="3136" y="2302"/>
                  </a:cubicBezTo>
                  <a:lnTo>
                    <a:pt x="2736" y="0"/>
                  </a:ln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24a2383e99_2_164"/>
            <p:cNvSpPr/>
            <p:nvPr/>
          </p:nvSpPr>
          <p:spPr>
            <a:xfrm>
              <a:off x="3961381" y="3333693"/>
              <a:ext cx="23881" cy="27446"/>
            </a:xfrm>
            <a:custGeom>
              <a:rect b="b" l="l" r="r" t="t"/>
              <a:pathLst>
                <a:path extrusionOk="0" h="2302" w="2003">
                  <a:moveTo>
                    <a:pt x="1" y="0"/>
                  </a:moveTo>
                  <a:lnTo>
                    <a:pt x="401" y="2302"/>
                  </a:lnTo>
                  <a:lnTo>
                    <a:pt x="2002" y="1935"/>
                  </a:lnTo>
                  <a:lnTo>
                    <a:pt x="1202" y="134"/>
                  </a:lnTo>
                  <a:lnTo>
                    <a:pt x="1" y="0"/>
                  </a:ln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24a2383e99_2_164"/>
            <p:cNvSpPr/>
            <p:nvPr/>
          </p:nvSpPr>
          <p:spPr>
            <a:xfrm>
              <a:off x="3708853" y="3137742"/>
              <a:ext cx="90289" cy="122790"/>
            </a:xfrm>
            <a:custGeom>
              <a:rect b="b" l="l" r="r" t="t"/>
              <a:pathLst>
                <a:path extrusionOk="0" h="10299" w="7573">
                  <a:moveTo>
                    <a:pt x="3456" y="1"/>
                  </a:moveTo>
                  <a:cubicBezTo>
                    <a:pt x="2677" y="1"/>
                    <a:pt x="1657" y="1448"/>
                    <a:pt x="867" y="2793"/>
                  </a:cubicBezTo>
                  <a:cubicBezTo>
                    <a:pt x="0" y="4328"/>
                    <a:pt x="2669" y="10299"/>
                    <a:pt x="2669" y="10299"/>
                  </a:cubicBezTo>
                  <a:lnTo>
                    <a:pt x="7572" y="6296"/>
                  </a:lnTo>
                  <a:cubicBezTo>
                    <a:pt x="7239" y="4528"/>
                    <a:pt x="5871" y="1459"/>
                    <a:pt x="3769" y="91"/>
                  </a:cubicBezTo>
                  <a:cubicBezTo>
                    <a:pt x="3671" y="30"/>
                    <a:pt x="3566" y="1"/>
                    <a:pt x="3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24a2383e99_2_164"/>
            <p:cNvSpPr/>
            <p:nvPr/>
          </p:nvSpPr>
          <p:spPr>
            <a:xfrm>
              <a:off x="3673051" y="3595764"/>
              <a:ext cx="191308" cy="607702"/>
            </a:xfrm>
            <a:custGeom>
              <a:rect b="b" l="l" r="r" t="t"/>
              <a:pathLst>
                <a:path extrusionOk="0" h="50971" w="16046">
                  <a:moveTo>
                    <a:pt x="8073" y="1"/>
                  </a:moveTo>
                  <a:lnTo>
                    <a:pt x="1" y="2336"/>
                  </a:lnTo>
                  <a:lnTo>
                    <a:pt x="701" y="4371"/>
                  </a:lnTo>
                  <a:lnTo>
                    <a:pt x="2903" y="11109"/>
                  </a:lnTo>
                  <a:lnTo>
                    <a:pt x="3170" y="11876"/>
                  </a:lnTo>
                  <a:lnTo>
                    <a:pt x="4638" y="16279"/>
                  </a:lnTo>
                  <a:lnTo>
                    <a:pt x="7139" y="23851"/>
                  </a:lnTo>
                  <a:cubicBezTo>
                    <a:pt x="7473" y="35393"/>
                    <a:pt x="13777" y="50971"/>
                    <a:pt x="13777" y="50971"/>
                  </a:cubicBezTo>
                  <a:lnTo>
                    <a:pt x="16046" y="50403"/>
                  </a:lnTo>
                  <a:cubicBezTo>
                    <a:pt x="15212" y="39062"/>
                    <a:pt x="12977" y="25419"/>
                    <a:pt x="11109" y="15178"/>
                  </a:cubicBezTo>
                  <a:cubicBezTo>
                    <a:pt x="10809" y="13577"/>
                    <a:pt x="10508" y="12043"/>
                    <a:pt x="10242" y="10642"/>
                  </a:cubicBezTo>
                  <a:lnTo>
                    <a:pt x="9875" y="8707"/>
                  </a:lnTo>
                  <a:cubicBezTo>
                    <a:pt x="9274" y="5638"/>
                    <a:pt x="8774" y="3203"/>
                    <a:pt x="8440" y="1702"/>
                  </a:cubicBezTo>
                  <a:cubicBezTo>
                    <a:pt x="8207" y="601"/>
                    <a:pt x="8073" y="1"/>
                    <a:pt x="8073" y="1"/>
                  </a:cubicBez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24a2383e99_2_164"/>
            <p:cNvSpPr/>
            <p:nvPr/>
          </p:nvSpPr>
          <p:spPr>
            <a:xfrm>
              <a:off x="3541023" y="3586226"/>
              <a:ext cx="105800" cy="610873"/>
            </a:xfrm>
            <a:custGeom>
              <a:rect b="b" l="l" r="r" t="t"/>
              <a:pathLst>
                <a:path extrusionOk="0" h="51237" w="8874">
                  <a:moveTo>
                    <a:pt x="8340" y="0"/>
                  </a:moveTo>
                  <a:lnTo>
                    <a:pt x="0" y="934"/>
                  </a:lnTo>
                  <a:lnTo>
                    <a:pt x="534" y="4403"/>
                  </a:lnTo>
                  <a:lnTo>
                    <a:pt x="1301" y="9540"/>
                  </a:lnTo>
                  <a:lnTo>
                    <a:pt x="1435" y="10508"/>
                  </a:lnTo>
                  <a:lnTo>
                    <a:pt x="1968" y="14010"/>
                  </a:lnTo>
                  <a:lnTo>
                    <a:pt x="3336" y="23317"/>
                  </a:lnTo>
                  <a:cubicBezTo>
                    <a:pt x="1702" y="34758"/>
                    <a:pt x="5304" y="51237"/>
                    <a:pt x="5304" y="51237"/>
                  </a:cubicBezTo>
                  <a:lnTo>
                    <a:pt x="7606" y="51003"/>
                  </a:lnTo>
                  <a:cubicBezTo>
                    <a:pt x="8807" y="38728"/>
                    <a:pt x="8873" y="23450"/>
                    <a:pt x="8707" y="12843"/>
                  </a:cubicBezTo>
                  <a:cubicBezTo>
                    <a:pt x="8673" y="11175"/>
                    <a:pt x="8640" y="9640"/>
                    <a:pt x="8607" y="8239"/>
                  </a:cubicBezTo>
                  <a:lnTo>
                    <a:pt x="8607" y="8039"/>
                  </a:lnTo>
                  <a:cubicBezTo>
                    <a:pt x="8540" y="5271"/>
                    <a:pt x="8473" y="3069"/>
                    <a:pt x="8440" y="1668"/>
                  </a:cubicBezTo>
                  <a:lnTo>
                    <a:pt x="8340" y="0"/>
                  </a:lnTo>
                  <a:close/>
                </a:path>
              </a:pathLst>
            </a:custGeom>
            <a:solidFill>
              <a:srgbClr val="EBB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24a2383e99_2_164"/>
            <p:cNvSpPr/>
            <p:nvPr/>
          </p:nvSpPr>
          <p:spPr>
            <a:xfrm>
              <a:off x="3485345" y="3334492"/>
              <a:ext cx="297097" cy="346289"/>
            </a:xfrm>
            <a:custGeom>
              <a:rect b="b" l="l" r="r" t="t"/>
              <a:pathLst>
                <a:path extrusionOk="0" h="29045" w="24919">
                  <a:moveTo>
                    <a:pt x="5004" y="0"/>
                  </a:moveTo>
                  <a:cubicBezTo>
                    <a:pt x="5004" y="0"/>
                    <a:pt x="0" y="11708"/>
                    <a:pt x="4670" y="28687"/>
                  </a:cubicBezTo>
                  <a:cubicBezTo>
                    <a:pt x="4670" y="28687"/>
                    <a:pt x="5729" y="29045"/>
                    <a:pt x="8217" y="29045"/>
                  </a:cubicBezTo>
                  <a:cubicBezTo>
                    <a:pt x="9604" y="29045"/>
                    <a:pt x="11436" y="28934"/>
                    <a:pt x="13777" y="28587"/>
                  </a:cubicBezTo>
                  <a:cubicBezTo>
                    <a:pt x="17613" y="27987"/>
                    <a:pt x="21316" y="26953"/>
                    <a:pt x="24918" y="25485"/>
                  </a:cubicBezTo>
                  <a:cubicBezTo>
                    <a:pt x="22083" y="11708"/>
                    <a:pt x="19548" y="5471"/>
                    <a:pt x="19548" y="5471"/>
                  </a:cubicBezTo>
                  <a:lnTo>
                    <a:pt x="19448" y="1601"/>
                  </a:ln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24a2383e99_2_164"/>
            <p:cNvSpPr/>
            <p:nvPr/>
          </p:nvSpPr>
          <p:spPr>
            <a:xfrm>
              <a:off x="3577612" y="4189673"/>
              <a:ext cx="133234" cy="55130"/>
            </a:xfrm>
            <a:custGeom>
              <a:rect b="b" l="l" r="r" t="t"/>
              <a:pathLst>
                <a:path extrusionOk="0" h="4624" w="11175">
                  <a:moveTo>
                    <a:pt x="2324" y="1"/>
                  </a:moveTo>
                  <a:cubicBezTo>
                    <a:pt x="1653" y="1"/>
                    <a:pt x="1101" y="36"/>
                    <a:pt x="1101" y="154"/>
                  </a:cubicBezTo>
                  <a:cubicBezTo>
                    <a:pt x="1034" y="3156"/>
                    <a:pt x="0" y="4624"/>
                    <a:pt x="1701" y="4624"/>
                  </a:cubicBezTo>
                  <a:lnTo>
                    <a:pt x="7572" y="4624"/>
                  </a:lnTo>
                  <a:cubicBezTo>
                    <a:pt x="9974" y="4624"/>
                    <a:pt x="11175" y="3356"/>
                    <a:pt x="9040" y="2822"/>
                  </a:cubicBezTo>
                  <a:cubicBezTo>
                    <a:pt x="6905" y="2322"/>
                    <a:pt x="4704" y="87"/>
                    <a:pt x="4704" y="87"/>
                  </a:cubicBezTo>
                  <a:cubicBezTo>
                    <a:pt x="4704" y="87"/>
                    <a:pt x="3369" y="1"/>
                    <a:pt x="23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124a2383e99_2_164"/>
            <p:cNvSpPr/>
            <p:nvPr/>
          </p:nvSpPr>
          <p:spPr>
            <a:xfrm>
              <a:off x="3638059" y="4181363"/>
              <a:ext cx="23869" cy="20089"/>
            </a:xfrm>
            <a:custGeom>
              <a:rect b="b" l="l" r="r" t="t"/>
              <a:pathLst>
                <a:path extrusionOk="0" h="1685" w="2002">
                  <a:moveTo>
                    <a:pt x="1001" y="184"/>
                  </a:moveTo>
                  <a:cubicBezTo>
                    <a:pt x="1068" y="184"/>
                    <a:pt x="1101" y="217"/>
                    <a:pt x="1168" y="217"/>
                  </a:cubicBezTo>
                  <a:cubicBezTo>
                    <a:pt x="1201" y="250"/>
                    <a:pt x="1301" y="284"/>
                    <a:pt x="1301" y="350"/>
                  </a:cubicBezTo>
                  <a:cubicBezTo>
                    <a:pt x="1301" y="517"/>
                    <a:pt x="768" y="784"/>
                    <a:pt x="234" y="984"/>
                  </a:cubicBezTo>
                  <a:cubicBezTo>
                    <a:pt x="367" y="684"/>
                    <a:pt x="568" y="417"/>
                    <a:pt x="868" y="217"/>
                  </a:cubicBezTo>
                  <a:cubicBezTo>
                    <a:pt x="901" y="184"/>
                    <a:pt x="935" y="184"/>
                    <a:pt x="1001" y="184"/>
                  </a:cubicBezTo>
                  <a:close/>
                  <a:moveTo>
                    <a:pt x="1189" y="1076"/>
                  </a:moveTo>
                  <a:cubicBezTo>
                    <a:pt x="1368" y="1076"/>
                    <a:pt x="1528" y="1098"/>
                    <a:pt x="1635" y="1151"/>
                  </a:cubicBezTo>
                  <a:cubicBezTo>
                    <a:pt x="1668" y="1151"/>
                    <a:pt x="1735" y="1218"/>
                    <a:pt x="1735" y="1251"/>
                  </a:cubicBezTo>
                  <a:cubicBezTo>
                    <a:pt x="1768" y="1418"/>
                    <a:pt x="1702" y="1451"/>
                    <a:pt x="1702" y="1451"/>
                  </a:cubicBezTo>
                  <a:cubicBezTo>
                    <a:pt x="1664" y="1481"/>
                    <a:pt x="1603" y="1494"/>
                    <a:pt x="1524" y="1494"/>
                  </a:cubicBezTo>
                  <a:cubicBezTo>
                    <a:pt x="1254" y="1494"/>
                    <a:pt x="781" y="1339"/>
                    <a:pt x="367" y="1184"/>
                  </a:cubicBezTo>
                  <a:cubicBezTo>
                    <a:pt x="608" y="1124"/>
                    <a:pt x="920" y="1076"/>
                    <a:pt x="1189" y="1076"/>
                  </a:cubicBezTo>
                  <a:close/>
                  <a:moveTo>
                    <a:pt x="1022" y="0"/>
                  </a:moveTo>
                  <a:cubicBezTo>
                    <a:pt x="943" y="0"/>
                    <a:pt x="868" y="17"/>
                    <a:pt x="801" y="50"/>
                  </a:cubicBezTo>
                  <a:cubicBezTo>
                    <a:pt x="301" y="250"/>
                    <a:pt x="1" y="1084"/>
                    <a:pt x="1" y="1118"/>
                  </a:cubicBezTo>
                  <a:cubicBezTo>
                    <a:pt x="1" y="1151"/>
                    <a:pt x="1" y="1184"/>
                    <a:pt x="1" y="1218"/>
                  </a:cubicBezTo>
                  <a:lnTo>
                    <a:pt x="34" y="1218"/>
                  </a:lnTo>
                  <a:cubicBezTo>
                    <a:pt x="501" y="1451"/>
                    <a:pt x="1001" y="1618"/>
                    <a:pt x="1535" y="1685"/>
                  </a:cubicBezTo>
                  <a:cubicBezTo>
                    <a:pt x="1635" y="1685"/>
                    <a:pt x="1735" y="1685"/>
                    <a:pt x="1835" y="1618"/>
                  </a:cubicBezTo>
                  <a:cubicBezTo>
                    <a:pt x="1969" y="1518"/>
                    <a:pt x="2002" y="1351"/>
                    <a:pt x="1935" y="1218"/>
                  </a:cubicBezTo>
                  <a:cubicBezTo>
                    <a:pt x="1902" y="1118"/>
                    <a:pt x="1835" y="1018"/>
                    <a:pt x="1735" y="984"/>
                  </a:cubicBezTo>
                  <a:cubicBezTo>
                    <a:pt x="1560" y="909"/>
                    <a:pt x="1347" y="872"/>
                    <a:pt x="1139" y="872"/>
                  </a:cubicBezTo>
                  <a:cubicBezTo>
                    <a:pt x="1070" y="872"/>
                    <a:pt x="1001" y="876"/>
                    <a:pt x="935" y="884"/>
                  </a:cubicBezTo>
                  <a:cubicBezTo>
                    <a:pt x="1235" y="751"/>
                    <a:pt x="1502" y="551"/>
                    <a:pt x="1502" y="350"/>
                  </a:cubicBezTo>
                  <a:cubicBezTo>
                    <a:pt x="1502" y="250"/>
                    <a:pt x="1435" y="150"/>
                    <a:pt x="1268" y="50"/>
                  </a:cubicBezTo>
                  <a:cubicBezTo>
                    <a:pt x="1185" y="17"/>
                    <a:pt x="1101" y="0"/>
                    <a:pt x="10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24a2383e99_2_164"/>
            <p:cNvSpPr/>
            <p:nvPr/>
          </p:nvSpPr>
          <p:spPr>
            <a:xfrm>
              <a:off x="3816226" y="4189673"/>
              <a:ext cx="133639" cy="55130"/>
            </a:xfrm>
            <a:custGeom>
              <a:rect b="b" l="l" r="r" t="t"/>
              <a:pathLst>
                <a:path extrusionOk="0" h="4624" w="11209">
                  <a:moveTo>
                    <a:pt x="2358" y="1"/>
                  </a:moveTo>
                  <a:cubicBezTo>
                    <a:pt x="1686" y="1"/>
                    <a:pt x="1135" y="36"/>
                    <a:pt x="1135" y="154"/>
                  </a:cubicBezTo>
                  <a:cubicBezTo>
                    <a:pt x="1068" y="3156"/>
                    <a:pt x="1" y="4624"/>
                    <a:pt x="1702" y="4624"/>
                  </a:cubicBezTo>
                  <a:lnTo>
                    <a:pt x="7606" y="4624"/>
                  </a:lnTo>
                  <a:cubicBezTo>
                    <a:pt x="10008" y="4624"/>
                    <a:pt x="11209" y="3356"/>
                    <a:pt x="9074" y="2822"/>
                  </a:cubicBezTo>
                  <a:cubicBezTo>
                    <a:pt x="6939" y="2322"/>
                    <a:pt x="4737" y="87"/>
                    <a:pt x="4737" y="87"/>
                  </a:cubicBezTo>
                  <a:cubicBezTo>
                    <a:pt x="4737" y="87"/>
                    <a:pt x="3402" y="1"/>
                    <a:pt x="23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124a2383e99_2_164"/>
            <p:cNvSpPr/>
            <p:nvPr/>
          </p:nvSpPr>
          <p:spPr>
            <a:xfrm>
              <a:off x="3876672" y="4181363"/>
              <a:ext cx="23881" cy="20089"/>
            </a:xfrm>
            <a:custGeom>
              <a:rect b="b" l="l" r="r" t="t"/>
              <a:pathLst>
                <a:path extrusionOk="0" h="1685" w="2003">
                  <a:moveTo>
                    <a:pt x="1035" y="184"/>
                  </a:moveTo>
                  <a:cubicBezTo>
                    <a:pt x="1102" y="184"/>
                    <a:pt x="1135" y="217"/>
                    <a:pt x="1168" y="217"/>
                  </a:cubicBezTo>
                  <a:cubicBezTo>
                    <a:pt x="1235" y="250"/>
                    <a:pt x="1302" y="284"/>
                    <a:pt x="1302" y="350"/>
                  </a:cubicBezTo>
                  <a:cubicBezTo>
                    <a:pt x="1302" y="517"/>
                    <a:pt x="801" y="784"/>
                    <a:pt x="268" y="984"/>
                  </a:cubicBezTo>
                  <a:cubicBezTo>
                    <a:pt x="368" y="684"/>
                    <a:pt x="601" y="417"/>
                    <a:pt x="868" y="217"/>
                  </a:cubicBezTo>
                  <a:cubicBezTo>
                    <a:pt x="935" y="184"/>
                    <a:pt x="968" y="184"/>
                    <a:pt x="1035" y="184"/>
                  </a:cubicBezTo>
                  <a:close/>
                  <a:moveTo>
                    <a:pt x="1220" y="1076"/>
                  </a:moveTo>
                  <a:cubicBezTo>
                    <a:pt x="1402" y="1076"/>
                    <a:pt x="1562" y="1098"/>
                    <a:pt x="1669" y="1151"/>
                  </a:cubicBezTo>
                  <a:cubicBezTo>
                    <a:pt x="1702" y="1151"/>
                    <a:pt x="1735" y="1218"/>
                    <a:pt x="1769" y="1251"/>
                  </a:cubicBezTo>
                  <a:cubicBezTo>
                    <a:pt x="1802" y="1418"/>
                    <a:pt x="1735" y="1451"/>
                    <a:pt x="1735" y="1451"/>
                  </a:cubicBezTo>
                  <a:cubicBezTo>
                    <a:pt x="1698" y="1481"/>
                    <a:pt x="1635" y="1494"/>
                    <a:pt x="1554" y="1494"/>
                  </a:cubicBezTo>
                  <a:cubicBezTo>
                    <a:pt x="1275" y="1494"/>
                    <a:pt x="781" y="1339"/>
                    <a:pt x="368" y="1184"/>
                  </a:cubicBezTo>
                  <a:cubicBezTo>
                    <a:pt x="628" y="1124"/>
                    <a:pt x="948" y="1076"/>
                    <a:pt x="1220" y="1076"/>
                  </a:cubicBezTo>
                  <a:close/>
                  <a:moveTo>
                    <a:pt x="1052" y="0"/>
                  </a:moveTo>
                  <a:cubicBezTo>
                    <a:pt x="977" y="0"/>
                    <a:pt x="901" y="17"/>
                    <a:pt x="835" y="50"/>
                  </a:cubicBezTo>
                  <a:cubicBezTo>
                    <a:pt x="334" y="250"/>
                    <a:pt x="34" y="1084"/>
                    <a:pt x="34" y="1118"/>
                  </a:cubicBezTo>
                  <a:cubicBezTo>
                    <a:pt x="1" y="1151"/>
                    <a:pt x="1" y="1184"/>
                    <a:pt x="34" y="1218"/>
                  </a:cubicBezTo>
                  <a:lnTo>
                    <a:pt x="68" y="1218"/>
                  </a:lnTo>
                  <a:cubicBezTo>
                    <a:pt x="535" y="1451"/>
                    <a:pt x="1035" y="1618"/>
                    <a:pt x="1535" y="1685"/>
                  </a:cubicBezTo>
                  <a:cubicBezTo>
                    <a:pt x="1669" y="1685"/>
                    <a:pt x="1769" y="1685"/>
                    <a:pt x="1869" y="1618"/>
                  </a:cubicBezTo>
                  <a:cubicBezTo>
                    <a:pt x="1969" y="1518"/>
                    <a:pt x="2002" y="1351"/>
                    <a:pt x="1969" y="1218"/>
                  </a:cubicBezTo>
                  <a:cubicBezTo>
                    <a:pt x="1936" y="1118"/>
                    <a:pt x="1869" y="1018"/>
                    <a:pt x="1769" y="984"/>
                  </a:cubicBezTo>
                  <a:cubicBezTo>
                    <a:pt x="1569" y="909"/>
                    <a:pt x="1368" y="872"/>
                    <a:pt x="1168" y="872"/>
                  </a:cubicBezTo>
                  <a:cubicBezTo>
                    <a:pt x="1102" y="872"/>
                    <a:pt x="1035" y="876"/>
                    <a:pt x="968" y="884"/>
                  </a:cubicBezTo>
                  <a:cubicBezTo>
                    <a:pt x="1268" y="751"/>
                    <a:pt x="1502" y="551"/>
                    <a:pt x="1502" y="350"/>
                  </a:cubicBezTo>
                  <a:cubicBezTo>
                    <a:pt x="1535" y="250"/>
                    <a:pt x="1435" y="150"/>
                    <a:pt x="1268" y="50"/>
                  </a:cubicBezTo>
                  <a:cubicBezTo>
                    <a:pt x="1202" y="17"/>
                    <a:pt x="1127" y="0"/>
                    <a:pt x="105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124a2383e99_2_164"/>
            <p:cNvSpPr/>
            <p:nvPr/>
          </p:nvSpPr>
          <p:spPr>
            <a:xfrm>
              <a:off x="3581582" y="3346414"/>
              <a:ext cx="91887" cy="29449"/>
            </a:xfrm>
            <a:custGeom>
              <a:rect b="b" l="l" r="r" t="t"/>
              <a:pathLst>
                <a:path extrusionOk="0" h="2470" w="7707">
                  <a:moveTo>
                    <a:pt x="234" y="1"/>
                  </a:moveTo>
                  <a:cubicBezTo>
                    <a:pt x="168" y="434"/>
                    <a:pt x="101" y="1102"/>
                    <a:pt x="1" y="1669"/>
                  </a:cubicBezTo>
                  <a:lnTo>
                    <a:pt x="7706" y="2469"/>
                  </a:lnTo>
                  <a:lnTo>
                    <a:pt x="7706" y="735"/>
                  </a:lnTo>
                  <a:lnTo>
                    <a:pt x="2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24a2383e99_2_164"/>
            <p:cNvSpPr/>
            <p:nvPr/>
          </p:nvSpPr>
          <p:spPr>
            <a:xfrm>
              <a:off x="3680609" y="3355558"/>
              <a:ext cx="38200" cy="25073"/>
            </a:xfrm>
            <a:custGeom>
              <a:rect b="b" l="l" r="r" t="t"/>
              <a:pathLst>
                <a:path extrusionOk="0" h="2103" w="3204">
                  <a:moveTo>
                    <a:pt x="1" y="1"/>
                  </a:moveTo>
                  <a:lnTo>
                    <a:pt x="1" y="1769"/>
                  </a:lnTo>
                  <a:lnTo>
                    <a:pt x="3203" y="2102"/>
                  </a:lnTo>
                  <a:lnTo>
                    <a:pt x="3203" y="33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124a2383e99_2_164"/>
            <p:cNvSpPr/>
            <p:nvPr/>
          </p:nvSpPr>
          <p:spPr>
            <a:xfrm>
              <a:off x="3533857" y="3341645"/>
              <a:ext cx="43362" cy="23869"/>
            </a:xfrm>
            <a:custGeom>
              <a:rect b="b" l="l" r="r" t="t"/>
              <a:pathLst>
                <a:path extrusionOk="0" h="2002" w="3637">
                  <a:moveTo>
                    <a:pt x="401" y="0"/>
                  </a:moveTo>
                  <a:lnTo>
                    <a:pt x="1" y="1635"/>
                  </a:lnTo>
                  <a:lnTo>
                    <a:pt x="3337" y="2002"/>
                  </a:lnTo>
                  <a:lnTo>
                    <a:pt x="3637" y="334"/>
                  </a:lnTo>
                  <a:lnTo>
                    <a:pt x="4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24a2383e99_2_164"/>
            <p:cNvSpPr/>
            <p:nvPr/>
          </p:nvSpPr>
          <p:spPr>
            <a:xfrm>
              <a:off x="3498066" y="3093881"/>
              <a:ext cx="106599" cy="221532"/>
            </a:xfrm>
            <a:custGeom>
              <a:rect b="b" l="l" r="r" t="t"/>
              <a:pathLst>
                <a:path extrusionOk="0" h="18581" w="8941">
                  <a:moveTo>
                    <a:pt x="8941" y="1"/>
                  </a:moveTo>
                  <a:lnTo>
                    <a:pt x="8941" y="1"/>
                  </a:lnTo>
                  <a:cubicBezTo>
                    <a:pt x="5004" y="1369"/>
                    <a:pt x="1" y="18381"/>
                    <a:pt x="1" y="18381"/>
                  </a:cubicBezTo>
                  <a:lnTo>
                    <a:pt x="735" y="18581"/>
                  </a:lnTo>
                  <a:cubicBezTo>
                    <a:pt x="5438" y="3637"/>
                    <a:pt x="8940" y="1"/>
                    <a:pt x="89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124a2383e99_2_164"/>
            <p:cNvSpPr/>
            <p:nvPr/>
          </p:nvSpPr>
          <p:spPr>
            <a:xfrm>
              <a:off x="3555341" y="2925816"/>
              <a:ext cx="197270" cy="257013"/>
            </a:xfrm>
            <a:custGeom>
              <a:rect b="b" l="l" r="r" t="t"/>
              <a:pathLst>
                <a:path extrusionOk="0" h="21557" w="16546">
                  <a:moveTo>
                    <a:pt x="13597" y="1"/>
                  </a:moveTo>
                  <a:cubicBezTo>
                    <a:pt x="5756" y="1"/>
                    <a:pt x="9453" y="8415"/>
                    <a:pt x="6071" y="11062"/>
                  </a:cubicBezTo>
                  <a:cubicBezTo>
                    <a:pt x="0" y="15799"/>
                    <a:pt x="3569" y="21203"/>
                    <a:pt x="6071" y="21503"/>
                  </a:cubicBezTo>
                  <a:cubicBezTo>
                    <a:pt x="6335" y="21539"/>
                    <a:pt x="6576" y="21556"/>
                    <a:pt x="6797" y="21556"/>
                  </a:cubicBezTo>
                  <a:cubicBezTo>
                    <a:pt x="10469" y="21556"/>
                    <a:pt x="8377" y="16809"/>
                    <a:pt x="12342" y="15299"/>
                  </a:cubicBezTo>
                  <a:cubicBezTo>
                    <a:pt x="16545" y="13664"/>
                    <a:pt x="16545" y="8828"/>
                    <a:pt x="16545" y="8828"/>
                  </a:cubicBezTo>
                  <a:cubicBezTo>
                    <a:pt x="14611" y="6292"/>
                    <a:pt x="14744" y="55"/>
                    <a:pt x="14744" y="55"/>
                  </a:cubicBezTo>
                  <a:cubicBezTo>
                    <a:pt x="14336" y="18"/>
                    <a:pt x="13955" y="1"/>
                    <a:pt x="135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124ab8c468a_2_7"/>
          <p:cNvSpPr txBox="1"/>
          <p:nvPr>
            <p:ph type="title"/>
          </p:nvPr>
        </p:nvSpPr>
        <p:spPr>
          <a:xfrm>
            <a:off x="2594250" y="1968850"/>
            <a:ext cx="3561000" cy="10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Thank you!</a:t>
            </a:r>
            <a:endParaRPr sz="4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253ad35d4f_0_13"/>
          <p:cNvSpPr/>
          <p:nvPr/>
        </p:nvSpPr>
        <p:spPr>
          <a:xfrm rot="5400000">
            <a:off x="5681977" y="3042024"/>
            <a:ext cx="556500" cy="270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g1253ad35d4f_0_13"/>
          <p:cNvGrpSpPr/>
          <p:nvPr/>
        </p:nvGrpSpPr>
        <p:grpSpPr>
          <a:xfrm>
            <a:off x="990600" y="1373621"/>
            <a:ext cx="5632328" cy="3962140"/>
            <a:chOff x="990600" y="1373621"/>
            <a:chExt cx="5632328" cy="3962140"/>
          </a:xfrm>
        </p:grpSpPr>
        <p:sp>
          <p:nvSpPr>
            <p:cNvPr id="558" name="Google Shape;558;g1253ad35d4f_0_13"/>
            <p:cNvSpPr/>
            <p:nvPr/>
          </p:nvSpPr>
          <p:spPr>
            <a:xfrm>
              <a:off x="2133652" y="1676848"/>
              <a:ext cx="1059900" cy="369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g1253ad35d4f_0_13"/>
            <p:cNvGrpSpPr/>
            <p:nvPr/>
          </p:nvGrpSpPr>
          <p:grpSpPr>
            <a:xfrm>
              <a:off x="3071888" y="3493244"/>
              <a:ext cx="1361518" cy="1802666"/>
              <a:chOff x="5886188" y="2043819"/>
              <a:chExt cx="1361518" cy="1802666"/>
            </a:xfrm>
          </p:grpSpPr>
          <p:sp>
            <p:nvSpPr>
              <p:cNvPr id="560" name="Google Shape;560;g1253ad35d4f_0_13"/>
              <p:cNvSpPr txBox="1"/>
              <p:nvPr/>
            </p:nvSpPr>
            <p:spPr>
              <a:xfrm>
                <a:off x="5886188" y="2897010"/>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Model Selection</a:t>
                </a:r>
                <a:endParaRPr b="1" sz="1600">
                  <a:solidFill>
                    <a:srgbClr val="0C58D3"/>
                  </a:solidFill>
                  <a:latin typeface="Roboto"/>
                  <a:ea typeface="Roboto"/>
                  <a:cs typeface="Roboto"/>
                  <a:sym typeface="Roboto"/>
                </a:endParaRPr>
              </a:p>
            </p:txBody>
          </p:sp>
          <p:sp>
            <p:nvSpPr>
              <p:cNvPr id="561" name="Google Shape;561;g1253ad35d4f_0_13"/>
              <p:cNvSpPr txBox="1"/>
              <p:nvPr/>
            </p:nvSpPr>
            <p:spPr>
              <a:xfrm>
                <a:off x="5887806"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562" name="Google Shape;562;g1253ad35d4f_0_13"/>
              <p:cNvSpPr txBox="1"/>
              <p:nvPr/>
            </p:nvSpPr>
            <p:spPr>
              <a:xfrm>
                <a:off x="6354725" y="2043819"/>
                <a:ext cx="436800" cy="48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5</a:t>
                </a:r>
                <a:endParaRPr b="1" sz="800">
                  <a:solidFill>
                    <a:srgbClr val="858585"/>
                  </a:solidFill>
                  <a:latin typeface="Roboto"/>
                  <a:ea typeface="Roboto"/>
                  <a:cs typeface="Roboto"/>
                  <a:sym typeface="Roboto"/>
                </a:endParaRPr>
              </a:p>
            </p:txBody>
          </p:sp>
        </p:grpSp>
        <p:grpSp>
          <p:nvGrpSpPr>
            <p:cNvPr id="563" name="Google Shape;563;g1253ad35d4f_0_13"/>
            <p:cNvGrpSpPr/>
            <p:nvPr/>
          </p:nvGrpSpPr>
          <p:grpSpPr>
            <a:xfrm>
              <a:off x="990600" y="1373635"/>
              <a:ext cx="1310403" cy="1997050"/>
              <a:chOff x="519875" y="1948510"/>
              <a:chExt cx="1310403" cy="1997050"/>
            </a:xfrm>
          </p:grpSpPr>
          <p:sp>
            <p:nvSpPr>
              <p:cNvPr id="564" name="Google Shape;564;g1253ad35d4f_0_13"/>
              <p:cNvSpPr/>
              <p:nvPr/>
            </p:nvSpPr>
            <p:spPr>
              <a:xfrm>
                <a:off x="877947" y="194851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253ad35d4f_0_13"/>
              <p:cNvSpPr txBox="1"/>
              <p:nvPr/>
            </p:nvSpPr>
            <p:spPr>
              <a:xfrm>
                <a:off x="956700" y="1950521"/>
                <a:ext cx="436800" cy="48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1</a:t>
                </a:r>
                <a:endParaRPr b="1" sz="2400">
                  <a:solidFill>
                    <a:srgbClr val="FF9900"/>
                  </a:solidFill>
                  <a:latin typeface="Roboto"/>
                  <a:ea typeface="Roboto"/>
                  <a:cs typeface="Roboto"/>
                  <a:sym typeface="Roboto"/>
                </a:endParaRPr>
              </a:p>
            </p:txBody>
          </p:sp>
          <p:sp>
            <p:nvSpPr>
              <p:cNvPr id="566" name="Google Shape;566;g1253ad35d4f_0_13"/>
              <p:cNvSpPr txBox="1"/>
              <p:nvPr/>
            </p:nvSpPr>
            <p:spPr>
              <a:xfrm>
                <a:off x="519878" y="28808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Description of Data</a:t>
                </a:r>
                <a:endParaRPr b="1" sz="1600">
                  <a:solidFill>
                    <a:srgbClr val="0C58D3"/>
                  </a:solidFill>
                  <a:latin typeface="Roboto"/>
                  <a:ea typeface="Roboto"/>
                  <a:cs typeface="Roboto"/>
                  <a:sym typeface="Roboto"/>
                </a:endParaRPr>
              </a:p>
            </p:txBody>
          </p:sp>
          <p:sp>
            <p:nvSpPr>
              <p:cNvPr id="567" name="Google Shape;567;g1253ad35d4f_0_13"/>
              <p:cNvSpPr txBox="1"/>
              <p:nvPr/>
            </p:nvSpPr>
            <p:spPr>
              <a:xfrm>
                <a:off x="519875" y="3208160"/>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grpSp>
        <p:grpSp>
          <p:nvGrpSpPr>
            <p:cNvPr id="568" name="Google Shape;568;g1253ad35d4f_0_13"/>
            <p:cNvGrpSpPr/>
            <p:nvPr/>
          </p:nvGrpSpPr>
          <p:grpSpPr>
            <a:xfrm>
              <a:off x="5249475" y="1398140"/>
              <a:ext cx="1359911" cy="1873469"/>
              <a:chOff x="5097075" y="1550540"/>
              <a:chExt cx="1359911" cy="1873469"/>
            </a:xfrm>
          </p:grpSpPr>
          <p:grpSp>
            <p:nvGrpSpPr>
              <p:cNvPr id="569" name="Google Shape;569;g1253ad35d4f_0_13"/>
              <p:cNvGrpSpPr/>
              <p:nvPr/>
            </p:nvGrpSpPr>
            <p:grpSpPr>
              <a:xfrm>
                <a:off x="5097075" y="1550540"/>
                <a:ext cx="1359911" cy="1873469"/>
                <a:chOff x="3178550" y="1973015"/>
                <a:chExt cx="1359911" cy="1873469"/>
              </a:xfrm>
            </p:grpSpPr>
            <p:sp>
              <p:nvSpPr>
                <p:cNvPr id="570" name="Google Shape;570;g1253ad35d4f_0_13"/>
                <p:cNvSpPr txBox="1"/>
                <p:nvPr/>
              </p:nvSpPr>
              <p:spPr>
                <a:xfrm>
                  <a:off x="3178550" y="2818474"/>
                  <a:ext cx="1359900" cy="5943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Candidate Variables</a:t>
                  </a:r>
                  <a:endParaRPr b="1" sz="1600">
                    <a:solidFill>
                      <a:srgbClr val="0C58D3"/>
                    </a:solidFill>
                    <a:latin typeface="Roboto"/>
                    <a:ea typeface="Roboto"/>
                    <a:cs typeface="Roboto"/>
                    <a:sym typeface="Roboto"/>
                  </a:endParaRPr>
                </a:p>
              </p:txBody>
            </p:sp>
            <p:sp>
              <p:nvSpPr>
                <p:cNvPr id="571" name="Google Shape;571;g1253ad35d4f_0_13"/>
                <p:cNvSpPr txBox="1"/>
                <p:nvPr/>
              </p:nvSpPr>
              <p:spPr>
                <a:xfrm>
                  <a:off x="3178561" y="3109084"/>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572" name="Google Shape;572;g1253ad35d4f_0_13"/>
                <p:cNvSpPr txBox="1"/>
                <p:nvPr/>
              </p:nvSpPr>
              <p:spPr>
                <a:xfrm>
                  <a:off x="3640100" y="1973015"/>
                  <a:ext cx="436800" cy="64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3</a:t>
                  </a:r>
                  <a:endParaRPr b="1">
                    <a:solidFill>
                      <a:srgbClr val="858585"/>
                    </a:solidFill>
                    <a:latin typeface="Roboto"/>
                    <a:ea typeface="Roboto"/>
                    <a:cs typeface="Roboto"/>
                    <a:sym typeface="Roboto"/>
                  </a:endParaRPr>
                </a:p>
              </p:txBody>
            </p:sp>
          </p:grpSp>
          <p:sp>
            <p:nvSpPr>
              <p:cNvPr id="573" name="Google Shape;573;g1253ad35d4f_0_13"/>
              <p:cNvSpPr/>
              <p:nvPr/>
            </p:nvSpPr>
            <p:spPr>
              <a:xfrm>
                <a:off x="5484590" y="155056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8D3"/>
                  </a:solidFill>
                </a:endParaRPr>
              </a:p>
            </p:txBody>
          </p:sp>
        </p:grpSp>
        <p:sp>
          <p:nvSpPr>
            <p:cNvPr id="574" name="Google Shape;574;g1253ad35d4f_0_13"/>
            <p:cNvSpPr/>
            <p:nvPr/>
          </p:nvSpPr>
          <p:spPr>
            <a:xfrm>
              <a:off x="4252575" y="1676849"/>
              <a:ext cx="1158600" cy="369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1253ad35d4f_0_13"/>
            <p:cNvSpPr/>
            <p:nvPr/>
          </p:nvSpPr>
          <p:spPr>
            <a:xfrm>
              <a:off x="2163210" y="3812355"/>
              <a:ext cx="1059900" cy="369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253ad35d4f_0_13"/>
            <p:cNvSpPr/>
            <p:nvPr/>
          </p:nvSpPr>
          <p:spPr>
            <a:xfrm>
              <a:off x="4395310" y="3812352"/>
              <a:ext cx="1059900" cy="369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g1253ad35d4f_0_13"/>
            <p:cNvGrpSpPr/>
            <p:nvPr/>
          </p:nvGrpSpPr>
          <p:grpSpPr>
            <a:xfrm>
              <a:off x="5312525" y="3479435"/>
              <a:ext cx="1310403" cy="1856325"/>
              <a:chOff x="5083925" y="2793635"/>
              <a:chExt cx="1310403" cy="1856325"/>
            </a:xfrm>
          </p:grpSpPr>
          <p:grpSp>
            <p:nvGrpSpPr>
              <p:cNvPr id="578" name="Google Shape;578;g1253ad35d4f_0_13"/>
              <p:cNvGrpSpPr/>
              <p:nvPr/>
            </p:nvGrpSpPr>
            <p:grpSpPr>
              <a:xfrm>
                <a:off x="5083925" y="2812420"/>
                <a:ext cx="1310403" cy="1837540"/>
                <a:chOff x="4557650" y="2008945"/>
                <a:chExt cx="1310403" cy="1837540"/>
              </a:xfrm>
            </p:grpSpPr>
            <p:sp>
              <p:nvSpPr>
                <p:cNvPr id="579" name="Google Shape;579;g1253ad35d4f_0_13"/>
                <p:cNvSpPr txBox="1"/>
                <p:nvPr/>
              </p:nvSpPr>
              <p:spPr>
                <a:xfrm>
                  <a:off x="4557650" y="2728472"/>
                  <a:ext cx="1310400" cy="5943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Feature Selection </a:t>
                  </a:r>
                  <a:endParaRPr b="1" sz="1600">
                    <a:solidFill>
                      <a:srgbClr val="0C58D3"/>
                    </a:solidFill>
                    <a:latin typeface="Roboto"/>
                    <a:ea typeface="Roboto"/>
                    <a:cs typeface="Roboto"/>
                    <a:sym typeface="Roboto"/>
                  </a:endParaRPr>
                </a:p>
              </p:txBody>
            </p:sp>
            <p:sp>
              <p:nvSpPr>
                <p:cNvPr id="580" name="Google Shape;580;g1253ad35d4f_0_13"/>
                <p:cNvSpPr txBox="1"/>
                <p:nvPr/>
              </p:nvSpPr>
              <p:spPr>
                <a:xfrm>
                  <a:off x="4557653"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581" name="Google Shape;581;g1253ad35d4f_0_13"/>
                <p:cNvSpPr txBox="1"/>
                <p:nvPr/>
              </p:nvSpPr>
              <p:spPr>
                <a:xfrm>
                  <a:off x="4994450" y="2008945"/>
                  <a:ext cx="436800" cy="48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4</a:t>
                  </a:r>
                  <a:endParaRPr b="1" sz="800">
                    <a:solidFill>
                      <a:srgbClr val="858585"/>
                    </a:solidFill>
                    <a:latin typeface="Roboto"/>
                    <a:ea typeface="Roboto"/>
                    <a:cs typeface="Roboto"/>
                    <a:sym typeface="Roboto"/>
                  </a:endParaRPr>
                </a:p>
              </p:txBody>
            </p:sp>
          </p:grpSp>
          <p:sp>
            <p:nvSpPr>
              <p:cNvPr id="582" name="Google Shape;582;g1253ad35d4f_0_13"/>
              <p:cNvSpPr/>
              <p:nvPr/>
            </p:nvSpPr>
            <p:spPr>
              <a:xfrm>
                <a:off x="5441440" y="2793635"/>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8D3"/>
                  </a:solidFill>
                </a:endParaRPr>
              </a:p>
            </p:txBody>
          </p:sp>
        </p:grpSp>
        <p:sp>
          <p:nvSpPr>
            <p:cNvPr id="583" name="Google Shape;583;g1253ad35d4f_0_13"/>
            <p:cNvSpPr/>
            <p:nvPr/>
          </p:nvSpPr>
          <p:spPr>
            <a:xfrm>
              <a:off x="3465215" y="3474135"/>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8D3"/>
                </a:solidFill>
              </a:endParaRPr>
            </a:p>
          </p:txBody>
        </p:sp>
        <p:grpSp>
          <p:nvGrpSpPr>
            <p:cNvPr id="584" name="Google Shape;584;g1253ad35d4f_0_13"/>
            <p:cNvGrpSpPr/>
            <p:nvPr/>
          </p:nvGrpSpPr>
          <p:grpSpPr>
            <a:xfrm>
              <a:off x="1010188" y="3471485"/>
              <a:ext cx="1436105" cy="1824875"/>
              <a:chOff x="7714288" y="2825085"/>
              <a:chExt cx="1436105" cy="1824875"/>
            </a:xfrm>
          </p:grpSpPr>
          <p:grpSp>
            <p:nvGrpSpPr>
              <p:cNvPr id="585" name="Google Shape;585;g1253ad35d4f_0_13"/>
              <p:cNvGrpSpPr/>
              <p:nvPr/>
            </p:nvGrpSpPr>
            <p:grpSpPr>
              <a:xfrm>
                <a:off x="7714288" y="2847290"/>
                <a:ext cx="1436105" cy="1802670"/>
                <a:chOff x="7188013" y="2043815"/>
                <a:chExt cx="1436105" cy="1802670"/>
              </a:xfrm>
            </p:grpSpPr>
            <p:sp>
              <p:nvSpPr>
                <p:cNvPr id="586" name="Google Shape;586;g1253ad35d4f_0_13"/>
                <p:cNvSpPr txBox="1"/>
                <p:nvPr/>
              </p:nvSpPr>
              <p:spPr>
                <a:xfrm>
                  <a:off x="71880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Results</a:t>
                  </a:r>
                  <a:endParaRPr b="1" sz="1600">
                    <a:solidFill>
                      <a:srgbClr val="0C58D3"/>
                    </a:solidFill>
                    <a:latin typeface="Roboto"/>
                    <a:ea typeface="Roboto"/>
                    <a:cs typeface="Roboto"/>
                    <a:sym typeface="Roboto"/>
                  </a:endParaRPr>
                </a:p>
              </p:txBody>
            </p:sp>
            <p:sp>
              <p:nvSpPr>
                <p:cNvPr id="587" name="Google Shape;587;g1253ad35d4f_0_13"/>
                <p:cNvSpPr txBox="1"/>
                <p:nvPr/>
              </p:nvSpPr>
              <p:spPr>
                <a:xfrm>
                  <a:off x="7264218"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588" name="Google Shape;588;g1253ad35d4f_0_13"/>
                <p:cNvSpPr txBox="1"/>
                <p:nvPr/>
              </p:nvSpPr>
              <p:spPr>
                <a:xfrm>
                  <a:off x="7617525" y="2043815"/>
                  <a:ext cx="4368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6</a:t>
                  </a:r>
                  <a:endParaRPr b="1" sz="800">
                    <a:solidFill>
                      <a:srgbClr val="858585"/>
                    </a:solidFill>
                    <a:latin typeface="Roboto"/>
                    <a:ea typeface="Roboto"/>
                    <a:cs typeface="Roboto"/>
                    <a:sym typeface="Roboto"/>
                  </a:endParaRPr>
                </a:p>
              </p:txBody>
            </p:sp>
          </p:grpSp>
          <p:sp>
            <p:nvSpPr>
              <p:cNvPr id="589" name="Google Shape;589;g1253ad35d4f_0_13"/>
              <p:cNvSpPr/>
              <p:nvPr/>
            </p:nvSpPr>
            <p:spPr>
              <a:xfrm>
                <a:off x="8052765" y="2825085"/>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8D3"/>
                  </a:solidFill>
                </a:endParaRPr>
              </a:p>
            </p:txBody>
          </p:sp>
        </p:grpSp>
        <p:grpSp>
          <p:nvGrpSpPr>
            <p:cNvPr id="590" name="Google Shape;590;g1253ad35d4f_0_13"/>
            <p:cNvGrpSpPr/>
            <p:nvPr/>
          </p:nvGrpSpPr>
          <p:grpSpPr>
            <a:xfrm>
              <a:off x="2875127" y="1373621"/>
              <a:ext cx="1571100" cy="1963790"/>
              <a:chOff x="2646527" y="1526021"/>
              <a:chExt cx="1571100" cy="1963790"/>
            </a:xfrm>
          </p:grpSpPr>
          <p:grpSp>
            <p:nvGrpSpPr>
              <p:cNvPr id="591" name="Google Shape;591;g1253ad35d4f_0_13"/>
              <p:cNvGrpSpPr/>
              <p:nvPr/>
            </p:nvGrpSpPr>
            <p:grpSpPr>
              <a:xfrm>
                <a:off x="2646527" y="1526035"/>
                <a:ext cx="1571100" cy="1963775"/>
                <a:chOff x="1718602" y="1948510"/>
                <a:chExt cx="1571100" cy="1963775"/>
              </a:xfrm>
            </p:grpSpPr>
            <p:sp>
              <p:nvSpPr>
                <p:cNvPr id="592" name="Google Shape;592;g1253ad35d4f_0_13"/>
                <p:cNvSpPr/>
                <p:nvPr/>
              </p:nvSpPr>
              <p:spPr>
                <a:xfrm>
                  <a:off x="2206990" y="194851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253ad35d4f_0_13"/>
                <p:cNvSpPr txBox="1"/>
                <p:nvPr/>
              </p:nvSpPr>
              <p:spPr>
                <a:xfrm>
                  <a:off x="1718602" y="2771025"/>
                  <a:ext cx="1571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C58D3"/>
                      </a:solidFill>
                      <a:latin typeface="Roboto"/>
                      <a:ea typeface="Roboto"/>
                      <a:cs typeface="Roboto"/>
                      <a:sym typeface="Roboto"/>
                    </a:rPr>
                    <a:t>Data Cleaning</a:t>
                  </a:r>
                  <a:endParaRPr b="1" sz="1600">
                    <a:solidFill>
                      <a:srgbClr val="0C58D3"/>
                    </a:solidFill>
                    <a:latin typeface="Roboto"/>
                    <a:ea typeface="Roboto"/>
                    <a:cs typeface="Roboto"/>
                    <a:sym typeface="Roboto"/>
                  </a:endParaRPr>
                </a:p>
              </p:txBody>
            </p:sp>
            <p:sp>
              <p:nvSpPr>
                <p:cNvPr id="594" name="Google Shape;594;g1253ad35d4f_0_13"/>
                <p:cNvSpPr txBox="1"/>
                <p:nvPr/>
              </p:nvSpPr>
              <p:spPr>
                <a:xfrm>
                  <a:off x="1848940" y="31748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0C58D3"/>
                    </a:solidFill>
                    <a:latin typeface="Roboto"/>
                    <a:ea typeface="Roboto"/>
                    <a:cs typeface="Roboto"/>
                    <a:sym typeface="Roboto"/>
                  </a:endParaRPr>
                </a:p>
              </p:txBody>
            </p:sp>
          </p:grpSp>
          <p:sp>
            <p:nvSpPr>
              <p:cNvPr id="595" name="Google Shape;595;g1253ad35d4f_0_13"/>
              <p:cNvSpPr txBox="1"/>
              <p:nvPr/>
            </p:nvSpPr>
            <p:spPr>
              <a:xfrm>
                <a:off x="3213675" y="1526021"/>
                <a:ext cx="436800" cy="48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FF9900"/>
                    </a:solidFill>
                    <a:latin typeface="Roboto"/>
                    <a:ea typeface="Roboto"/>
                    <a:cs typeface="Roboto"/>
                    <a:sym typeface="Roboto"/>
                  </a:rPr>
                  <a:t>2</a:t>
                </a:r>
                <a:endParaRPr b="1" sz="2400">
                  <a:solidFill>
                    <a:srgbClr val="FF9900"/>
                  </a:solidFill>
                  <a:latin typeface="Roboto"/>
                  <a:ea typeface="Roboto"/>
                  <a:cs typeface="Roboto"/>
                  <a:sym typeface="Roboto"/>
                </a:endParaRPr>
              </a:p>
            </p:txBody>
          </p:sp>
        </p:grpSp>
      </p:grpSp>
      <p:sp>
        <p:nvSpPr>
          <p:cNvPr id="596" name="Google Shape;596;g1253ad35d4f_0_13"/>
          <p:cNvSpPr txBox="1"/>
          <p:nvPr>
            <p:ph type="title"/>
          </p:nvPr>
        </p:nvSpPr>
        <p:spPr>
          <a:xfrm>
            <a:off x="238075" y="181050"/>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24a2383e99_0_11"/>
          <p:cNvSpPr txBox="1"/>
          <p:nvPr>
            <p:ph type="title"/>
          </p:nvPr>
        </p:nvSpPr>
        <p:spPr>
          <a:xfrm>
            <a:off x="0" y="208425"/>
            <a:ext cx="8328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Description</a:t>
            </a:r>
            <a:endParaRPr/>
          </a:p>
        </p:txBody>
      </p:sp>
      <p:grpSp>
        <p:nvGrpSpPr>
          <p:cNvPr id="602" name="Google Shape;602;g124a2383e99_0_11"/>
          <p:cNvGrpSpPr/>
          <p:nvPr/>
        </p:nvGrpSpPr>
        <p:grpSpPr>
          <a:xfrm>
            <a:off x="593775" y="2415975"/>
            <a:ext cx="7217425" cy="2229775"/>
            <a:chOff x="593775" y="2415975"/>
            <a:chExt cx="7217425" cy="2229775"/>
          </a:xfrm>
        </p:grpSpPr>
        <p:pic>
          <p:nvPicPr>
            <p:cNvPr id="603" name="Google Shape;603;g124a2383e99_0_11"/>
            <p:cNvPicPr preferRelativeResize="0"/>
            <p:nvPr/>
          </p:nvPicPr>
          <p:blipFill>
            <a:blip r:embed="rId3">
              <a:alphaModFix/>
            </a:blip>
            <a:stretch>
              <a:fillRect/>
            </a:stretch>
          </p:blipFill>
          <p:spPr>
            <a:xfrm>
              <a:off x="593775" y="2415975"/>
              <a:ext cx="7217425" cy="2229775"/>
            </a:xfrm>
            <a:prstGeom prst="rect">
              <a:avLst/>
            </a:prstGeom>
            <a:noFill/>
            <a:ln>
              <a:noFill/>
            </a:ln>
          </p:spPr>
        </p:pic>
        <p:sp>
          <p:nvSpPr>
            <p:cNvPr id="604" name="Google Shape;604;g124a2383e99_0_11"/>
            <p:cNvSpPr/>
            <p:nvPr/>
          </p:nvSpPr>
          <p:spPr>
            <a:xfrm>
              <a:off x="3176900" y="3205925"/>
              <a:ext cx="6195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24a2383e99_0_11"/>
            <p:cNvSpPr/>
            <p:nvPr/>
          </p:nvSpPr>
          <p:spPr>
            <a:xfrm>
              <a:off x="3183675" y="3640225"/>
              <a:ext cx="6195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24a2383e99_0_11"/>
            <p:cNvSpPr/>
            <p:nvPr/>
          </p:nvSpPr>
          <p:spPr>
            <a:xfrm>
              <a:off x="3197800" y="3928650"/>
              <a:ext cx="6195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g124a2383e99_0_11"/>
          <p:cNvGrpSpPr/>
          <p:nvPr/>
        </p:nvGrpSpPr>
        <p:grpSpPr>
          <a:xfrm>
            <a:off x="253630" y="963185"/>
            <a:ext cx="8036985" cy="941569"/>
            <a:chOff x="152400" y="843525"/>
            <a:chExt cx="8420100" cy="1076325"/>
          </a:xfrm>
        </p:grpSpPr>
        <p:pic>
          <p:nvPicPr>
            <p:cNvPr id="608" name="Google Shape;608;g124a2383e99_0_11"/>
            <p:cNvPicPr preferRelativeResize="0"/>
            <p:nvPr/>
          </p:nvPicPr>
          <p:blipFill>
            <a:blip r:embed="rId4">
              <a:alphaModFix/>
            </a:blip>
            <a:stretch>
              <a:fillRect/>
            </a:stretch>
          </p:blipFill>
          <p:spPr>
            <a:xfrm>
              <a:off x="152400" y="843525"/>
              <a:ext cx="8420100" cy="1076325"/>
            </a:xfrm>
            <a:prstGeom prst="rect">
              <a:avLst/>
            </a:prstGeom>
            <a:noFill/>
            <a:ln>
              <a:noFill/>
            </a:ln>
          </p:spPr>
        </p:pic>
        <p:sp>
          <p:nvSpPr>
            <p:cNvPr id="609" name="Google Shape;609;g124a2383e99_0_11"/>
            <p:cNvSpPr/>
            <p:nvPr/>
          </p:nvSpPr>
          <p:spPr>
            <a:xfrm>
              <a:off x="5411275" y="1532300"/>
              <a:ext cx="808800" cy="28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24a2383e99_0_11"/>
            <p:cNvSpPr/>
            <p:nvPr/>
          </p:nvSpPr>
          <p:spPr>
            <a:xfrm>
              <a:off x="7621075" y="1532300"/>
              <a:ext cx="808800" cy="28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g124a2383e99_0_11"/>
          <p:cNvSpPr txBox="1"/>
          <p:nvPr/>
        </p:nvSpPr>
        <p:spPr>
          <a:xfrm>
            <a:off x="416675" y="767325"/>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Summary Table of Numeric Fields:</a:t>
            </a:r>
            <a:endParaRPr b="1">
              <a:latin typeface="Poppins"/>
              <a:ea typeface="Poppins"/>
              <a:cs typeface="Poppins"/>
              <a:sym typeface="Poppins"/>
            </a:endParaRPr>
          </a:p>
        </p:txBody>
      </p:sp>
      <p:sp>
        <p:nvSpPr>
          <p:cNvPr id="612" name="Google Shape;612;g124a2383e99_0_11"/>
          <p:cNvSpPr txBox="1"/>
          <p:nvPr/>
        </p:nvSpPr>
        <p:spPr>
          <a:xfrm>
            <a:off x="593775" y="2200250"/>
            <a:ext cx="44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Summary Table of </a:t>
            </a:r>
            <a:r>
              <a:rPr b="1" lang="en">
                <a:latin typeface="Poppins"/>
                <a:ea typeface="Poppins"/>
                <a:cs typeface="Poppins"/>
                <a:sym typeface="Poppins"/>
              </a:rPr>
              <a:t>Categorical</a:t>
            </a:r>
            <a:r>
              <a:rPr b="1" lang="en">
                <a:latin typeface="Poppins"/>
                <a:ea typeface="Poppins"/>
                <a:cs typeface="Poppins"/>
                <a:sym typeface="Poppins"/>
              </a:rPr>
              <a:t> Fields: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24a2383e99_2_0"/>
          <p:cNvSpPr txBox="1"/>
          <p:nvPr>
            <p:ph type="title"/>
          </p:nvPr>
        </p:nvSpPr>
        <p:spPr>
          <a:xfrm>
            <a:off x="0" y="1267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Description</a:t>
            </a:r>
            <a:endParaRPr/>
          </a:p>
        </p:txBody>
      </p:sp>
      <p:pic>
        <p:nvPicPr>
          <p:cNvPr id="618" name="Google Shape;618;g124a2383e99_2_0"/>
          <p:cNvPicPr preferRelativeResize="0"/>
          <p:nvPr/>
        </p:nvPicPr>
        <p:blipFill>
          <a:blip r:embed="rId3">
            <a:alphaModFix/>
          </a:blip>
          <a:stretch>
            <a:fillRect/>
          </a:stretch>
        </p:blipFill>
        <p:spPr>
          <a:xfrm>
            <a:off x="219850" y="1433050"/>
            <a:ext cx="3650600" cy="2590100"/>
          </a:xfrm>
          <a:prstGeom prst="rect">
            <a:avLst/>
          </a:prstGeom>
          <a:noFill/>
          <a:ln>
            <a:noFill/>
          </a:ln>
        </p:spPr>
      </p:pic>
      <p:pic>
        <p:nvPicPr>
          <p:cNvPr id="619" name="Google Shape;619;g124a2383e99_2_0"/>
          <p:cNvPicPr preferRelativeResize="0"/>
          <p:nvPr/>
        </p:nvPicPr>
        <p:blipFill>
          <a:blip r:embed="rId4">
            <a:alphaModFix/>
          </a:blip>
          <a:stretch>
            <a:fillRect/>
          </a:stretch>
        </p:blipFill>
        <p:spPr>
          <a:xfrm>
            <a:off x="4469125" y="1483763"/>
            <a:ext cx="3545500" cy="248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24a2383e99_2_115"/>
          <p:cNvSpPr txBox="1"/>
          <p:nvPr>
            <p:ph type="title"/>
          </p:nvPr>
        </p:nvSpPr>
        <p:spPr>
          <a:xfrm>
            <a:off x="0" y="1267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Description</a:t>
            </a:r>
            <a:endParaRPr/>
          </a:p>
        </p:txBody>
      </p:sp>
      <p:pic>
        <p:nvPicPr>
          <p:cNvPr id="625" name="Google Shape;625;g124a2383e99_2_115"/>
          <p:cNvPicPr preferRelativeResize="0"/>
          <p:nvPr/>
        </p:nvPicPr>
        <p:blipFill rotWithShape="1">
          <a:blip r:embed="rId3">
            <a:alphaModFix/>
          </a:blip>
          <a:srcRect b="0" l="0" r="0" t="1951"/>
          <a:stretch/>
        </p:blipFill>
        <p:spPr>
          <a:xfrm>
            <a:off x="1223800" y="953350"/>
            <a:ext cx="2900000" cy="1897100"/>
          </a:xfrm>
          <a:prstGeom prst="rect">
            <a:avLst/>
          </a:prstGeom>
          <a:noFill/>
          <a:ln>
            <a:noFill/>
          </a:ln>
        </p:spPr>
      </p:pic>
      <p:pic>
        <p:nvPicPr>
          <p:cNvPr id="626" name="Google Shape;626;g124a2383e99_2_115"/>
          <p:cNvPicPr preferRelativeResize="0"/>
          <p:nvPr/>
        </p:nvPicPr>
        <p:blipFill>
          <a:blip r:embed="rId4">
            <a:alphaModFix/>
          </a:blip>
          <a:stretch>
            <a:fillRect/>
          </a:stretch>
        </p:blipFill>
        <p:spPr>
          <a:xfrm>
            <a:off x="4711400" y="953350"/>
            <a:ext cx="2660100" cy="1668900"/>
          </a:xfrm>
          <a:prstGeom prst="rect">
            <a:avLst/>
          </a:prstGeom>
          <a:noFill/>
          <a:ln>
            <a:noFill/>
          </a:ln>
        </p:spPr>
      </p:pic>
      <p:pic>
        <p:nvPicPr>
          <p:cNvPr id="627" name="Google Shape;627;g124a2383e99_2_115"/>
          <p:cNvPicPr preferRelativeResize="0"/>
          <p:nvPr/>
        </p:nvPicPr>
        <p:blipFill>
          <a:blip r:embed="rId5">
            <a:alphaModFix/>
          </a:blip>
          <a:stretch>
            <a:fillRect/>
          </a:stretch>
        </p:blipFill>
        <p:spPr>
          <a:xfrm>
            <a:off x="1223800" y="3194325"/>
            <a:ext cx="3077950" cy="1793975"/>
          </a:xfrm>
          <a:prstGeom prst="rect">
            <a:avLst/>
          </a:prstGeom>
          <a:noFill/>
          <a:ln>
            <a:noFill/>
          </a:ln>
        </p:spPr>
      </p:pic>
      <p:pic>
        <p:nvPicPr>
          <p:cNvPr id="628" name="Google Shape;628;g124a2383e99_2_115"/>
          <p:cNvPicPr preferRelativeResize="0"/>
          <p:nvPr/>
        </p:nvPicPr>
        <p:blipFill>
          <a:blip r:embed="rId6">
            <a:alphaModFix/>
          </a:blip>
          <a:stretch>
            <a:fillRect/>
          </a:stretch>
        </p:blipFill>
        <p:spPr>
          <a:xfrm>
            <a:off x="5142525" y="3117050"/>
            <a:ext cx="2197600" cy="1635325"/>
          </a:xfrm>
          <a:prstGeom prst="rect">
            <a:avLst/>
          </a:prstGeom>
          <a:noFill/>
          <a:ln>
            <a:noFill/>
          </a:ln>
        </p:spPr>
      </p:pic>
      <p:pic>
        <p:nvPicPr>
          <p:cNvPr id="629" name="Google Shape;629;g124a2383e99_2_115"/>
          <p:cNvPicPr preferRelativeResize="0"/>
          <p:nvPr/>
        </p:nvPicPr>
        <p:blipFill>
          <a:blip r:embed="rId7">
            <a:alphaModFix/>
          </a:blip>
          <a:stretch>
            <a:fillRect/>
          </a:stretch>
        </p:blipFill>
        <p:spPr>
          <a:xfrm>
            <a:off x="4825675" y="3100249"/>
            <a:ext cx="2660100" cy="1840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24a2383e99_0_27"/>
          <p:cNvSpPr txBox="1"/>
          <p:nvPr>
            <p:ph type="title"/>
          </p:nvPr>
        </p:nvSpPr>
        <p:spPr>
          <a:xfrm>
            <a:off x="-12" y="0"/>
            <a:ext cx="9144000" cy="53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 and Imputation</a:t>
            </a:r>
            <a:endParaRPr/>
          </a:p>
        </p:txBody>
      </p:sp>
      <p:grpSp>
        <p:nvGrpSpPr>
          <p:cNvPr id="635" name="Google Shape;635;g124a2383e99_0_27"/>
          <p:cNvGrpSpPr/>
          <p:nvPr/>
        </p:nvGrpSpPr>
        <p:grpSpPr>
          <a:xfrm>
            <a:off x="144900" y="874043"/>
            <a:ext cx="2479688" cy="3351155"/>
            <a:chOff x="0" y="1189989"/>
            <a:chExt cx="2214600" cy="3217623"/>
          </a:xfrm>
        </p:grpSpPr>
        <p:sp>
          <p:nvSpPr>
            <p:cNvPr id="636" name="Google Shape;636;g124a2383e99_0_27"/>
            <p:cNvSpPr/>
            <p:nvPr/>
          </p:nvSpPr>
          <p:spPr>
            <a:xfrm>
              <a:off x="0" y="1189989"/>
              <a:ext cx="2214600" cy="6690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Filtering </a:t>
              </a:r>
              <a:endParaRPr>
                <a:solidFill>
                  <a:srgbClr val="FFFFFF"/>
                </a:solidFill>
                <a:latin typeface="Roboto"/>
                <a:ea typeface="Roboto"/>
                <a:cs typeface="Roboto"/>
                <a:sym typeface="Roboto"/>
              </a:endParaRPr>
            </a:p>
          </p:txBody>
        </p:sp>
        <p:sp>
          <p:nvSpPr>
            <p:cNvPr id="637" name="Google Shape;637;g124a2383e99_0_27"/>
            <p:cNvSpPr txBox="1"/>
            <p:nvPr/>
          </p:nvSpPr>
          <p:spPr>
            <a:xfrm>
              <a:off x="0" y="1956913"/>
              <a:ext cx="1958400" cy="2450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Removed 1 outlier</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Keep only the transaction type with “P”</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Data size </a:t>
              </a:r>
              <a:r>
                <a:rPr lang="en" sz="1100">
                  <a:solidFill>
                    <a:srgbClr val="0B5394"/>
                  </a:solidFill>
                  <a:latin typeface="Roboto"/>
                  <a:ea typeface="Roboto"/>
                  <a:cs typeface="Roboto"/>
                  <a:sym typeface="Roboto"/>
                </a:rPr>
                <a:t>(96,397)</a:t>
              </a:r>
              <a:endParaRPr sz="1100">
                <a:solidFill>
                  <a:srgbClr val="0B5394"/>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638" name="Google Shape;638;g124a2383e99_0_27"/>
          <p:cNvGrpSpPr/>
          <p:nvPr/>
        </p:nvGrpSpPr>
        <p:grpSpPr>
          <a:xfrm>
            <a:off x="2203389" y="873805"/>
            <a:ext cx="2234693" cy="3257769"/>
            <a:chOff x="1838325" y="1189775"/>
            <a:chExt cx="2064000" cy="3127959"/>
          </a:xfrm>
        </p:grpSpPr>
        <p:sp>
          <p:nvSpPr>
            <p:cNvPr id="639" name="Google Shape;639;g124a2383e99_0_27"/>
            <p:cNvSpPr/>
            <p:nvPr/>
          </p:nvSpPr>
          <p:spPr>
            <a:xfrm>
              <a:off x="1838325" y="1189775"/>
              <a:ext cx="2064000" cy="669000"/>
            </a:xfrm>
            <a:prstGeom prst="chevron">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Fill Merchnum</a:t>
              </a:r>
              <a:endParaRPr>
                <a:solidFill>
                  <a:srgbClr val="FFFFFF"/>
                </a:solidFill>
                <a:latin typeface="Roboto"/>
                <a:ea typeface="Roboto"/>
                <a:cs typeface="Roboto"/>
                <a:sym typeface="Roboto"/>
              </a:endParaRPr>
            </a:p>
          </p:txBody>
        </p:sp>
        <p:sp>
          <p:nvSpPr>
            <p:cNvPr id="640" name="Google Shape;640;g124a2383e99_0_27"/>
            <p:cNvSpPr txBox="1"/>
            <p:nvPr/>
          </p:nvSpPr>
          <p:spPr>
            <a:xfrm>
              <a:off x="1897844" y="1934534"/>
              <a:ext cx="1908600" cy="238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0B5394"/>
                  </a:solidFill>
                  <a:latin typeface="Roboto"/>
                  <a:ea typeface="Roboto"/>
                  <a:cs typeface="Roboto"/>
                  <a:sym typeface="Roboto"/>
                </a:rPr>
                <a:t>Total missing: 3,198</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Replace “0” with Nan </a:t>
              </a:r>
              <a:r>
                <a:rPr lang="en" sz="1100">
                  <a:solidFill>
                    <a:srgbClr val="0B5394"/>
                  </a:solidFill>
                  <a:latin typeface="Roboto"/>
                  <a:ea typeface="Roboto"/>
                  <a:cs typeface="Roboto"/>
                  <a:sym typeface="Roboto"/>
                </a:rPr>
                <a:t>(3,215)</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Use mode of different fields to fill in </a:t>
              </a:r>
              <a:r>
                <a:rPr lang="en" sz="1100">
                  <a:solidFill>
                    <a:srgbClr val="0B5394"/>
                  </a:solidFill>
                  <a:latin typeface="Roboto"/>
                  <a:ea typeface="Roboto"/>
                  <a:cs typeface="Roboto"/>
                  <a:sym typeface="Roboto"/>
                </a:rPr>
                <a:t>(38)</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Fill the left values with “Unknown” </a:t>
              </a:r>
              <a:r>
                <a:rPr lang="en" sz="1100">
                  <a:solidFill>
                    <a:srgbClr val="0B5394"/>
                  </a:solidFill>
                  <a:latin typeface="Roboto"/>
                  <a:ea typeface="Roboto"/>
                  <a:cs typeface="Roboto"/>
                  <a:sym typeface="Roboto"/>
                </a:rPr>
                <a:t>(0)</a:t>
              </a:r>
              <a:endParaRPr sz="1100">
                <a:solidFill>
                  <a:srgbClr val="0B5394"/>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641" name="Google Shape;641;g124a2383e99_0_27"/>
          <p:cNvGrpSpPr/>
          <p:nvPr/>
        </p:nvGrpSpPr>
        <p:grpSpPr>
          <a:xfrm>
            <a:off x="4077650" y="873820"/>
            <a:ext cx="2311061" cy="3257766"/>
            <a:chOff x="3516750" y="1189775"/>
            <a:chExt cx="2064000" cy="3127956"/>
          </a:xfrm>
        </p:grpSpPr>
        <p:sp>
          <p:nvSpPr>
            <p:cNvPr id="642" name="Google Shape;642;g124a2383e99_0_27"/>
            <p:cNvSpPr/>
            <p:nvPr/>
          </p:nvSpPr>
          <p:spPr>
            <a:xfrm>
              <a:off x="3516750" y="1189775"/>
              <a:ext cx="20640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Fill Merch Sate</a:t>
              </a:r>
              <a:endParaRPr>
                <a:solidFill>
                  <a:srgbClr val="FFFFFF"/>
                </a:solidFill>
                <a:latin typeface="Roboto"/>
                <a:ea typeface="Roboto"/>
                <a:cs typeface="Roboto"/>
                <a:sym typeface="Roboto"/>
              </a:endParaRPr>
            </a:p>
          </p:txBody>
        </p:sp>
        <p:sp>
          <p:nvSpPr>
            <p:cNvPr id="643" name="Google Shape;643;g124a2383e99_0_27"/>
            <p:cNvSpPr txBox="1"/>
            <p:nvPr/>
          </p:nvSpPr>
          <p:spPr>
            <a:xfrm>
              <a:off x="3736505" y="1967231"/>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644" name="Google Shape;644;g124a2383e99_0_27"/>
          <p:cNvGrpSpPr/>
          <p:nvPr/>
        </p:nvGrpSpPr>
        <p:grpSpPr>
          <a:xfrm>
            <a:off x="5962134" y="873820"/>
            <a:ext cx="2311061" cy="3351391"/>
            <a:chOff x="5195350" y="1189775"/>
            <a:chExt cx="2064000" cy="3217850"/>
          </a:xfrm>
        </p:grpSpPr>
        <p:sp>
          <p:nvSpPr>
            <p:cNvPr id="645" name="Google Shape;645;g124a2383e99_0_27"/>
            <p:cNvSpPr/>
            <p:nvPr/>
          </p:nvSpPr>
          <p:spPr>
            <a:xfrm>
              <a:off x="5195350" y="1189775"/>
              <a:ext cx="20640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Fill Merch Zip</a:t>
              </a:r>
              <a:endParaRPr>
                <a:solidFill>
                  <a:srgbClr val="FFFFFF"/>
                </a:solidFill>
                <a:latin typeface="Roboto"/>
                <a:ea typeface="Roboto"/>
                <a:cs typeface="Roboto"/>
                <a:sym typeface="Roboto"/>
              </a:endParaRPr>
            </a:p>
          </p:txBody>
        </p:sp>
        <p:sp>
          <p:nvSpPr>
            <p:cNvPr id="646" name="Google Shape;646;g124a2383e99_0_27"/>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sp>
        <p:nvSpPr>
          <p:cNvPr id="647" name="Google Shape;647;g124a2383e99_0_27"/>
          <p:cNvSpPr txBox="1"/>
          <p:nvPr/>
        </p:nvSpPr>
        <p:spPr>
          <a:xfrm>
            <a:off x="4251874" y="1649550"/>
            <a:ext cx="2137200" cy="21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0B5394"/>
                </a:solidFill>
                <a:latin typeface="Roboto"/>
                <a:ea typeface="Roboto"/>
                <a:cs typeface="Roboto"/>
                <a:sym typeface="Roboto"/>
              </a:rPr>
              <a:t>Total missing: 1,020</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Assign “PR” to Puerto Rico Zips</a:t>
            </a:r>
            <a:r>
              <a:rPr lang="en" sz="1100">
                <a:latin typeface="Roboto"/>
                <a:ea typeface="Roboto"/>
                <a:cs typeface="Roboto"/>
                <a:sym typeface="Roboto"/>
              </a:rPr>
              <a:t> </a:t>
            </a:r>
            <a:r>
              <a:rPr lang="en" sz="1100">
                <a:solidFill>
                  <a:srgbClr val="0B5394"/>
                </a:solidFill>
                <a:latin typeface="Roboto"/>
                <a:ea typeface="Roboto"/>
                <a:cs typeface="Roboto"/>
                <a:sym typeface="Roboto"/>
              </a:rPr>
              <a:t>(980)</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Assign state to records with legit U.S. zips </a:t>
            </a:r>
            <a:r>
              <a:rPr lang="en" sz="1100">
                <a:latin typeface="Roboto"/>
                <a:ea typeface="Roboto"/>
                <a:cs typeface="Roboto"/>
                <a:sym typeface="Roboto"/>
              </a:rPr>
              <a:t> </a:t>
            </a:r>
            <a:r>
              <a:rPr lang="en" sz="1100">
                <a:solidFill>
                  <a:srgbClr val="0B5394"/>
                </a:solidFill>
                <a:latin typeface="Roboto"/>
                <a:ea typeface="Roboto"/>
                <a:cs typeface="Roboto"/>
                <a:sym typeface="Roboto"/>
              </a:rPr>
              <a:t>(953)</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Use mode of different fields to fill in </a:t>
            </a:r>
            <a:r>
              <a:rPr lang="en" sz="1100">
                <a:solidFill>
                  <a:srgbClr val="0B5394"/>
                </a:solidFill>
                <a:latin typeface="Roboto"/>
                <a:ea typeface="Roboto"/>
                <a:cs typeface="Roboto"/>
                <a:sym typeface="Roboto"/>
              </a:rPr>
              <a:t>(38)</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Fill the left values with “Unknown” </a:t>
            </a:r>
            <a:r>
              <a:rPr lang="en" sz="1100">
                <a:solidFill>
                  <a:srgbClr val="0B5394"/>
                </a:solidFill>
                <a:latin typeface="Roboto"/>
                <a:ea typeface="Roboto"/>
                <a:cs typeface="Roboto"/>
                <a:sym typeface="Roboto"/>
              </a:rPr>
              <a:t>(0)</a:t>
            </a:r>
            <a:endParaRPr sz="1100">
              <a:solidFill>
                <a:srgbClr val="0B5394"/>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
        <p:nvSpPr>
          <p:cNvPr id="648" name="Google Shape;648;g124a2383e99_0_27"/>
          <p:cNvSpPr txBox="1"/>
          <p:nvPr/>
        </p:nvSpPr>
        <p:spPr>
          <a:xfrm>
            <a:off x="6247258" y="1649550"/>
            <a:ext cx="2137200" cy="21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0B5394"/>
                </a:solidFill>
                <a:latin typeface="Roboto"/>
                <a:ea typeface="Roboto"/>
                <a:cs typeface="Roboto"/>
                <a:sym typeface="Roboto"/>
              </a:rPr>
              <a:t>Total missing: 4,300</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Replace single-digit zip code with Nan</a:t>
            </a:r>
            <a:r>
              <a:rPr lang="en" sz="1100">
                <a:latin typeface="Roboto"/>
                <a:ea typeface="Roboto"/>
                <a:cs typeface="Roboto"/>
                <a:sym typeface="Roboto"/>
              </a:rPr>
              <a:t> </a:t>
            </a:r>
            <a:r>
              <a:rPr lang="en" sz="1100">
                <a:solidFill>
                  <a:srgbClr val="0B5394"/>
                </a:solidFill>
                <a:latin typeface="Roboto"/>
                <a:ea typeface="Roboto"/>
                <a:cs typeface="Roboto"/>
                <a:sym typeface="Roboto"/>
              </a:rPr>
              <a:t>(4,412)</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Use mode of different fields to fill in </a:t>
            </a:r>
            <a:r>
              <a:rPr lang="en" sz="1100">
                <a:solidFill>
                  <a:srgbClr val="0B5394"/>
                </a:solidFill>
                <a:latin typeface="Roboto"/>
                <a:ea typeface="Roboto"/>
                <a:cs typeface="Roboto"/>
                <a:sym typeface="Roboto"/>
              </a:rPr>
              <a:t>(31)</a:t>
            </a:r>
            <a:endParaRPr sz="1100">
              <a:solidFill>
                <a:srgbClr val="0B5394"/>
              </a:solidFill>
              <a:latin typeface="Roboto"/>
              <a:ea typeface="Roboto"/>
              <a:cs typeface="Roboto"/>
              <a:sym typeface="Roboto"/>
            </a:endParaRPr>
          </a:p>
          <a:p>
            <a:pPr indent="-298450" lvl="0" marL="457200" rtl="0" algn="l">
              <a:lnSpc>
                <a:spcPct val="115000"/>
              </a:lnSpc>
              <a:spcBef>
                <a:spcPts val="0"/>
              </a:spcBef>
              <a:spcAft>
                <a:spcPts val="0"/>
              </a:spcAft>
              <a:buSzPts val="1100"/>
              <a:buFont typeface="Roboto"/>
              <a:buAutoNum type="arabicPeriod"/>
            </a:pPr>
            <a:r>
              <a:rPr lang="en" sz="1100">
                <a:latin typeface="Roboto"/>
                <a:ea typeface="Roboto"/>
                <a:cs typeface="Roboto"/>
                <a:sym typeface="Roboto"/>
              </a:rPr>
              <a:t>Fill the left values with “Unknown” </a:t>
            </a:r>
            <a:r>
              <a:rPr lang="en" sz="1100">
                <a:solidFill>
                  <a:srgbClr val="0B5394"/>
                </a:solidFill>
                <a:latin typeface="Roboto"/>
                <a:ea typeface="Roboto"/>
                <a:cs typeface="Roboto"/>
                <a:sym typeface="Roboto"/>
              </a:rPr>
              <a:t>(0)</a:t>
            </a:r>
            <a:endParaRPr sz="1100">
              <a:solidFill>
                <a:srgbClr val="0B5394"/>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1253ad35d4f_0_97"/>
          <p:cNvSpPr txBox="1"/>
          <p:nvPr/>
        </p:nvSpPr>
        <p:spPr>
          <a:xfrm>
            <a:off x="957300" y="1980575"/>
            <a:ext cx="722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latin typeface="Poppins"/>
                <a:ea typeface="Poppins"/>
                <a:cs typeface="Poppins"/>
                <a:sym typeface="Poppins"/>
              </a:rPr>
              <a:t>Variable Creation</a:t>
            </a:r>
            <a:endParaRPr b="1" sz="500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